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0.jpg" ContentType="image/jpeg"/>
  <Override PartName="/ppt/media/image21.jpg" ContentType="image/jpeg"/>
  <Override PartName="/ppt/media/image26.jpg" ContentType="image/jpeg"/>
  <Override PartName="/ppt/media/image44.jpg" ContentType="image/jpeg"/>
  <Override PartName="/ppt/media/image45.jpg" ContentType="image/jpeg"/>
  <Override PartName="/ppt/media/image48.jpg" ContentType="image/jpeg"/>
  <Override PartName="/ppt/media/image62.jpg" ContentType="image/jpeg"/>
  <Override PartName="/ppt/media/image7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59" r:id="rId4"/>
    <p:sldId id="260" r:id="rId5"/>
    <p:sldId id="276" r:id="rId6"/>
    <p:sldId id="279" r:id="rId7"/>
    <p:sldId id="280" r:id="rId8"/>
    <p:sldId id="261" r:id="rId9"/>
    <p:sldId id="262" r:id="rId10"/>
    <p:sldId id="264" r:id="rId11"/>
    <p:sldId id="278" r:id="rId12"/>
    <p:sldId id="281" r:id="rId13"/>
    <p:sldId id="282" r:id="rId14"/>
    <p:sldId id="283" r:id="rId15"/>
    <p:sldId id="284" r:id="rId16"/>
    <p:sldId id="267" r:id="rId17"/>
    <p:sldId id="285" r:id="rId18"/>
    <p:sldId id="268" r:id="rId19"/>
    <p:sldId id="286" r:id="rId20"/>
    <p:sldId id="269" r:id="rId21"/>
    <p:sldId id="270" r:id="rId22"/>
    <p:sldId id="271" r:id="rId23"/>
    <p:sldId id="287" r:id="rId24"/>
    <p:sldId id="272" r:id="rId25"/>
    <p:sldId id="274" r:id="rId26"/>
    <p:sldId id="275" r:id="rId2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97" d="100"/>
          <a:sy n="97" d="100"/>
        </p:scale>
        <p:origin x="17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3863"/>
                </a:solidFill>
                <a:latin typeface="Sylfaen"/>
                <a:cs typeface="Sylfa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3863"/>
                </a:solidFill>
                <a:latin typeface="Sylfaen"/>
                <a:cs typeface="Sylfa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3863"/>
                </a:solidFill>
                <a:latin typeface="Sylfaen"/>
                <a:cs typeface="Sylfa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59670" cy="7773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9584" y="2191638"/>
            <a:ext cx="3999230" cy="817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3863"/>
                </a:solidFill>
                <a:latin typeface="Sylfaen"/>
                <a:cs typeface="Sylfa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AVI.GOV.GE/" TargetMode="External"/><Relationship Id="rId2" Type="http://schemas.openxmlformats.org/officeDocument/2006/relationships/hyperlink" Target="mailto:info@telavi.gov.g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0821" y="4111727"/>
            <a:ext cx="3999230" cy="8172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105"/>
              </a:spcBef>
            </a:pPr>
            <a:r>
              <a:rPr spc="6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თელ</a:t>
            </a:r>
            <a:r>
              <a:rPr spc="2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</a:t>
            </a:r>
            <a:r>
              <a:rPr spc="-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ვი</a:t>
            </a:r>
            <a:r>
              <a:rPr spc="-9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  <a:r>
              <a:rPr spc="-4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21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მუ</a:t>
            </a:r>
            <a:r>
              <a:rPr spc="-18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</a:t>
            </a:r>
            <a:r>
              <a:rPr spc="-9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იციპ</a:t>
            </a:r>
            <a:r>
              <a:rPr spc="-8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</a:t>
            </a:r>
            <a:r>
              <a:rPr spc="-4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ლიტ</a:t>
            </a:r>
            <a:r>
              <a:rPr spc="-3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</a:t>
            </a:r>
            <a:r>
              <a:rPr spc="-22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</a:t>
            </a:r>
            <a:r>
              <a:rPr spc="-1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ის</a:t>
            </a:r>
            <a:r>
              <a:rPr spc="-4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1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მერ</a:t>
            </a:r>
            <a:r>
              <a:rPr spc="-2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</a:t>
            </a:r>
            <a:r>
              <a:rPr spc="-4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</a:p>
          <a:p>
            <a:pPr marL="59055" algn="ctr">
              <a:lnSpc>
                <a:spcPct val="100000"/>
              </a:lnSpc>
              <a:spcBef>
                <a:spcPts val="1425"/>
              </a:spcBef>
            </a:pPr>
            <a:r>
              <a:rPr spc="15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ლევან</a:t>
            </a:r>
            <a:r>
              <a:rPr spc="15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15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ანდრიაშვილის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9329" y="5181600"/>
            <a:ext cx="1519555" cy="87185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1600" b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2 0 2 </a:t>
            </a:r>
            <a:r>
              <a:rPr lang="ka-GE" sz="1600" b="1" spc="-1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2</a:t>
            </a:r>
            <a:r>
              <a:rPr lang="en-US" sz="1600" b="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sz="1600" b="1" spc="1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წ ლ ი ს 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/>
              <a:cs typeface="Sylfaen"/>
            </a:endParaRPr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2000" spc="7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ა</a:t>
            </a:r>
            <a:r>
              <a:rPr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sz="2000" spc="-4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ნ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sz="2000" spc="1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გ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sz="2000" spc="7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ა</a:t>
            </a:r>
            <a:r>
              <a:rPr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sz="2000" spc="18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რ</a:t>
            </a:r>
            <a:r>
              <a:rPr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sz="2000" spc="-18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ი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sz="2000" spc="-6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შ</a:t>
            </a:r>
            <a:r>
              <a:rPr sz="2000" spc="-1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sz="2000" spc="-185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ი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/>
              <a:cs typeface="Sylfae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1003310"/>
            <a:ext cx="2057751" cy="2349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bject 10"/>
          <p:cNvSpPr/>
          <p:nvPr/>
        </p:nvSpPr>
        <p:spPr>
          <a:xfrm>
            <a:off x="400811" y="181355"/>
            <a:ext cx="9239250" cy="0"/>
          </a:xfrm>
          <a:custGeom>
            <a:avLst/>
            <a:gdLst/>
            <a:ahLst/>
            <a:cxnLst/>
            <a:rect l="l" t="t" r="r" b="b"/>
            <a:pathLst>
              <a:path w="9239250">
                <a:moveTo>
                  <a:pt x="0" y="0"/>
                </a:moveTo>
                <a:lnTo>
                  <a:pt x="923925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6629400"/>
            <a:ext cx="2296160" cy="2456689"/>
          </a:xfrm>
          <a:custGeom>
            <a:avLst/>
            <a:gdLst/>
            <a:ahLst/>
            <a:cxnLst/>
            <a:rect l="l" t="t" r="r" b="b"/>
            <a:pathLst>
              <a:path w="2296160">
                <a:moveTo>
                  <a:pt x="0" y="0"/>
                </a:moveTo>
                <a:lnTo>
                  <a:pt x="229616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9217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>
                <a:solidFill>
                  <a:srgbClr val="FF0000"/>
                </a:solidFill>
              </a:rPr>
              <a:t>სპორტული  ინფრასტრუქტურა</a:t>
            </a:r>
            <a:endParaRPr lang="ka-GE" sz="1400" dirty="0">
              <a:solidFill>
                <a:srgbClr val="FF0000"/>
              </a:solidFill>
            </a:endParaRP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დასრულდა: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თელავში თამარ მეფის ქუჩაზე (სამხედრო ქალაქის ტერიროტია) ახალი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ხელოვნურსაფარიანი მინი მოედნების მოწყობის სამუშაოები - პროექტის ღირებულება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148 000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ართანაში ახალი ხელოვნურსაფარიანი მინი მოედნების მოწყობის სამუშაოები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- 148 000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რუისპირში ახალი ხელოვნურსაფარიანი მინი მოედნების მოწყობის სამუშაოები</a:t>
            </a:r>
          </a:p>
          <a:p>
            <a:pPr marL="171450" indent="-171450">
              <a:buFontTx/>
              <a:buChar char="-"/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- 148 000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marL="171450" indent="-171450">
              <a:buFontTx/>
              <a:buChar char="-"/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ყარაჯალაში დაზიანებული ხელოვნურსაფარიანი მინი მოედნის შემოღობვის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სარეაბილიტაციო სამუშაოები - პროექტის ღირებულება - 45 043 ლარი (ადგილობრივი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მიმდინარეობს: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2020-2022 წლების საპილოტე რეგიონების ინტეგრირებული განვითარების პროგრამის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ფარგლებში მიმდინარეობს ქალაქ თელავში, უნივერსიტეტის მიმდებარე ტერიტორიაზე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მრავალფუნქციური სპორტული მოედნისა და რეკრეაციული სივრცეების მოწყობის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სამუშაოები - პროექტის ღირებულება - 2 260 800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ქ. თელავში, გივი ჩოხელის სახელობის საფეხბურთო სტადიონზე არსებული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სათადარიგო ფეხბურთის მოედნის სარეაბილიტაციო სამუშაოები - პროექტის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- 2 649 473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საერთაშორისო მნიშვნელობის მქონე რეგიონული ჩოგბურთის კორტების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მოდერნიზების სამუშაოები - პროექტის ღირებულება - 3 900 062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შალაურში ახალი ხელოვნურსაფარიანი მინი მოედნის მოწყობის სამუშაოები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პოექტის ღირებულება - 221 000 ლარი (ადგილობრივი ბიუჯეტი);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55" y="228600"/>
            <a:ext cx="2399659" cy="1599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55" y="3810000"/>
            <a:ext cx="2387369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5486400"/>
            <a:ext cx="2428107" cy="1881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1971675"/>
            <a:ext cx="2428107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067800" cy="9694962"/>
          </a:xfrm>
        </p:spPr>
        <p:txBody>
          <a:bodyPr/>
          <a:lstStyle/>
          <a:p>
            <a:pPr algn="l"/>
            <a:r>
              <a:rPr lang="ka-GE" sz="1400" dirty="0">
                <a:solidFill>
                  <a:srgbClr val="FF0000"/>
                </a:solidFill>
              </a:rPr>
              <a:t>სოფლის მხარდაჭერის პროგრამის ფარგლებში მიმდინარეობს</a:t>
            </a:r>
            <a:r>
              <a:rPr lang="ka-G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ka-G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ბუშეტის ყოფილი კულტურის სახლის შენობაში ტრენაჟორების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მოწყობის სამუშაოები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პროექტის ღირებულება - 40 000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ლარი;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კონდოლში ღია სივრცეში ტრენაჟორების მოწყობის სამუშაოები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- 40 000 ლარი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სოფ.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კურდღელაურში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ღია სივრცეში ტრენაჟორების მოწყობის სამუშაოები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- 40 000 ლარი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400" dirty="0" smtClean="0">
                <a:solidFill>
                  <a:srgbClr val="FF0000"/>
                </a:solidFill>
              </a:rPr>
              <a:t>დასვენების და კულტურული ობიექტები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დასრულდა: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სოფლის მხარდაჭერის პროგრამის ფარგლებში სოფელ სანიორესა (29 335 ლარი) და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ჯუღაანში (17 686 ლარი) სოფლის ცენტრში არსებული სკვერის კეთილმოწყობის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სამუშაოები.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მიმდინარეობს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თელავში პარკი ,,ნადიკვრის“ ტერიტორიაზე დასასვენებელი და გასართობი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სივრცეების მოწყობის“ სამუშაოები - პროექტის ღირებულება - 2 758 521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თელავში, ჩოხელის და ბახტრიონის ქუჩებს შორის არსებული ხევის მიმდებარე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ტერიტორიის ,,ურბანული განახლება მრავალფუნქციური რეკრეაციული სივრცეების“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მოწყობის სამუშაოები - პროექტის ღირებულება - 3 356 831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თელავის აღმოსავლეთ ნაწილის ურბანული განახლება „მშვიდობის პარკის“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მოწყობის სამუშაოები - პროექტის ღირებულება - 2 518 787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PIRDP);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9" y="1981200"/>
            <a:ext cx="1729864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192405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7" y="1981200"/>
            <a:ext cx="2007624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68" y="1981200"/>
            <a:ext cx="19240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68" y="4038600"/>
            <a:ext cx="2908754" cy="1787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68" y="5943600"/>
            <a:ext cx="2913670" cy="16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9448800" cy="6771084"/>
          </a:xfrm>
        </p:spPr>
        <p:txBody>
          <a:bodyPr/>
          <a:lstStyle/>
          <a:p>
            <a:r>
              <a:rPr lang="ka-GE" sz="1400" dirty="0" smtClean="0">
                <a:solidFill>
                  <a:srgbClr val="FF0000"/>
                </a:solidFill>
              </a:rPr>
              <a:t>ტურისტული ინფრასტრუქტურა</a:t>
            </a:r>
            <a:endParaRPr lang="ka-GE" sz="1400" dirty="0">
              <a:solidFill>
                <a:srgbClr val="FF0000"/>
              </a:solidFill>
            </a:endParaRPr>
          </a:p>
          <a:p>
            <a:endParaRPr lang="ka-GE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დასრულებული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თელავში სხვადასხვა ლოკაციებზე (სკვერები) მოეწყო 14 ერთეული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მზის ფოტოელექტრონული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სისტემის სკამი და დამზადდა 2 ერთეული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QR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კუბი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- 226 885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თელავის ისტორიულ ძეგლებსა და ტურისტულ საინფორმაციო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დაფებზე განთავსდა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QR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კოდები - პროექტის ღირებულება - 52 289,34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PIRDP).</a:t>
            </a: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მიმდინარეობს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ქუჩების დამისამართება, სტანდარტიზაცია და საინფორმაციო დაფების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მოწყობის სამუშაოები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პროექტის ღირებულება - 557 100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PIRDP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თელავსა და თელავის მუნიციპალიტეტის სოფლებში 22 ერთეული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ენერგოეფექტური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სკამის შეძენისა და სამონტაჟო სამუშაოები - პროექტის ღირებულება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330 000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9" y="3804742"/>
            <a:ext cx="2133600" cy="1422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16" y="3805871"/>
            <a:ext cx="2144217" cy="142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61" y="5715000"/>
            <a:ext cx="2176172" cy="1486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12" y="3809048"/>
            <a:ext cx="1854281" cy="2509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8" y="5658407"/>
            <a:ext cx="2133601" cy="1490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90" y="3804742"/>
            <a:ext cx="1780210" cy="251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9296400" cy="3785652"/>
          </a:xfrm>
        </p:spPr>
        <p:txBody>
          <a:bodyPr/>
          <a:lstStyle/>
          <a:p>
            <a:r>
              <a:rPr lang="ka-GE" dirty="0" smtClean="0">
                <a:solidFill>
                  <a:srgbClr val="FF0000"/>
                </a:solidFill>
              </a:rPr>
              <a:t>სტიქია</a:t>
            </a:r>
            <a:endParaRPr lang="ka-GE" dirty="0">
              <a:solidFill>
                <a:srgbClr val="FF0000"/>
              </a:solidFill>
            </a:endParaRPr>
          </a:p>
          <a:p>
            <a:endParaRPr lang="ka-GE" sz="1400" dirty="0"/>
          </a:p>
          <a:p>
            <a:pPr algn="just"/>
            <a:r>
              <a:rPr lang="ka-GE" sz="1400" dirty="0"/>
              <a:t>2022 წლის 28 მარტს მომხდარი სტიქიის შედეგად დაზიანებული კერძო </a:t>
            </a:r>
            <a:r>
              <a:rPr lang="ka-GE" sz="1400" dirty="0" smtClean="0"/>
              <a:t>საცხოვრებელი სახლების</a:t>
            </a:r>
            <a:r>
              <a:rPr lang="ka-GE" sz="1400" dirty="0"/>
              <a:t>, მრავალსართულიანი საცხოვრებელი კორპუსების და სხვადასხვა </a:t>
            </a:r>
            <a:r>
              <a:rPr lang="ka-GE" sz="1400" dirty="0" smtClean="0"/>
              <a:t>შენობა-ნაგებობების </a:t>
            </a:r>
            <a:r>
              <a:rPr lang="ka-GE" sz="1400" dirty="0"/>
              <a:t>სახურავების სარეაბილიტაციო სამუშაოებისთვის გამოიყო 2 333 820 </a:t>
            </a:r>
            <a:r>
              <a:rPr lang="ka-GE" sz="1400" dirty="0" smtClean="0"/>
              <a:t>ლარი (სამუშაოები </a:t>
            </a:r>
            <a:r>
              <a:rPr lang="ka-GE" sz="1400" dirty="0"/>
              <a:t>დასრულებულია). </a:t>
            </a:r>
            <a:endParaRPr lang="ka-GE" sz="1400" dirty="0" smtClean="0"/>
          </a:p>
          <a:p>
            <a:pPr algn="just"/>
            <a:endParaRPr lang="ka-GE" sz="1400" dirty="0"/>
          </a:p>
          <a:p>
            <a:pPr algn="just"/>
            <a:r>
              <a:rPr lang="ka-GE" sz="1400" dirty="0" smtClean="0"/>
              <a:t>ასევე</a:t>
            </a:r>
            <a:r>
              <a:rPr lang="ka-GE" sz="1400" dirty="0"/>
              <a:t>, ქალაქ თელავში და თელავის </a:t>
            </a:r>
            <a:r>
              <a:rPr lang="ka-GE" sz="1400" dirty="0" smtClean="0"/>
              <a:t>მუნიციპალიტეტის სოფლებში </a:t>
            </a:r>
            <a:r>
              <a:rPr lang="ka-GE" sz="1400" dirty="0"/>
              <a:t>სტიქიით დაზიანებული საცხოვრებელი სახლების </a:t>
            </a:r>
            <a:r>
              <a:rPr lang="ka-GE" sz="1400" dirty="0" smtClean="0"/>
              <a:t>სახურავების რეაბილიტაციისთვის </a:t>
            </a:r>
            <a:r>
              <a:rPr lang="ka-GE" sz="1400" dirty="0"/>
              <a:t>სამშენებლო მასალების შესყიდვისთვის გამოიყო 557 285 </a:t>
            </a:r>
            <a:r>
              <a:rPr lang="ka-GE" sz="1400" dirty="0" smtClean="0"/>
              <a:t>ლარი. სამშენებლო </a:t>
            </a:r>
            <a:r>
              <a:rPr lang="ka-GE" sz="1400" dirty="0"/>
              <a:t>მასალების მოსახლეობისთვის გადაცემა უკვე დასრულებულია.</a:t>
            </a:r>
          </a:p>
          <a:p>
            <a:pPr algn="just"/>
            <a:endParaRPr lang="ka-GE" sz="1200" dirty="0" smtClean="0"/>
          </a:p>
          <a:p>
            <a:pPr algn="just"/>
            <a:endParaRPr lang="ka-GE" sz="1200" dirty="0"/>
          </a:p>
          <a:p>
            <a:r>
              <a:rPr lang="ka-GE" dirty="0" smtClean="0">
                <a:solidFill>
                  <a:srgbClr val="FF0000"/>
                </a:solidFill>
              </a:rPr>
              <a:t>სამშენებლო ნებართვები</a:t>
            </a:r>
            <a:endParaRPr lang="ka-GE" dirty="0">
              <a:solidFill>
                <a:srgbClr val="FF0000"/>
              </a:solidFill>
            </a:endParaRPr>
          </a:p>
          <a:p>
            <a:endParaRPr lang="ka-GE" dirty="0"/>
          </a:p>
          <a:p>
            <a:r>
              <a:rPr lang="ka-GE" sz="1400" dirty="0"/>
              <a:t>2022 წლის განმავლობაში თელავის მუნიციპალიტეტის მერიამ განიხილა სამშენებლო</a:t>
            </a:r>
          </a:p>
          <a:p>
            <a:r>
              <a:rPr lang="ka-GE" sz="1400" dirty="0"/>
              <a:t>ნებართვების გაცემის თაობაზე შემოსული 231 განცხადება (ყველა მათგანი</a:t>
            </a:r>
          </a:p>
          <a:p>
            <a:r>
              <a:rPr lang="ka-GE" sz="1400" dirty="0"/>
              <a:t>დაკმაყოფილდა) და მარტივ შეთანხმებაზე შემოსული 45 განცხადება (ყველა მათგანი</a:t>
            </a:r>
          </a:p>
          <a:p>
            <a:r>
              <a:rPr lang="ka-GE" sz="1400" dirty="0"/>
              <a:t>დაკმაყოფილდა).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907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9372600" cy="6629400"/>
          </a:xfrm>
        </p:spPr>
        <p:txBody>
          <a:bodyPr/>
          <a:lstStyle/>
          <a:p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ჯანმრთელობის დაცვისა და სოციალურ საკითხთა სამსახური</a:t>
            </a:r>
            <a:endParaRPr lang="ka-G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/>
          </a:p>
          <a:p>
            <a:r>
              <a:rPr lang="ka-GE" sz="1400" b="1" dirty="0" smtClean="0"/>
              <a:t>2022 </a:t>
            </a:r>
            <a:r>
              <a:rPr lang="ka-GE" sz="1400" b="1" dirty="0"/>
              <a:t>წელის 1 იანვრიდან - დღემდე ჯანმრთელობის დაცვისა და სოციალურ </a:t>
            </a:r>
            <a:r>
              <a:rPr lang="ka-GE" sz="1400" b="1" dirty="0" smtClean="0"/>
              <a:t>საკითხთა სამსახურის </a:t>
            </a:r>
            <a:r>
              <a:rPr lang="ka-GE" sz="1400" b="1" dirty="0"/>
              <a:t>მიერ გატარებული ღონისძიებები</a:t>
            </a:r>
            <a:r>
              <a:rPr lang="ka-GE" sz="1400" b="1" dirty="0" smtClean="0"/>
              <a:t>:</a:t>
            </a:r>
          </a:p>
          <a:p>
            <a:endParaRPr lang="ka-GE" sz="1200" dirty="0"/>
          </a:p>
          <a:p>
            <a:pPr marL="228600" indent="-228600">
              <a:buAutoNum type="arabicPeriod"/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სადღესასწაულო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დღეებთან დაკავშირებული დახმარების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ღონისძიებების ქვეპროგრამა:</a:t>
            </a:r>
          </a:p>
          <a:p>
            <a:r>
              <a:rPr lang="ka-GE" sz="1200" dirty="0" smtClean="0"/>
              <a:t>  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449</a:t>
            </a:r>
            <a:r>
              <a:rPr lang="ka-GE" sz="1200" dirty="0"/>
              <a:t> ბენეფიციარს, საერთო თანხით - </a:t>
            </a:r>
            <a:r>
              <a:rPr lang="ka-GE" sz="1200" dirty="0">
                <a:solidFill>
                  <a:srgbClr val="FF0000"/>
                </a:solidFill>
              </a:rPr>
              <a:t>32 555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ახალშობილ ბავშვთა ოჯახების ერთჯერადი დახმარების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ქვეპროგრამა:</a:t>
            </a:r>
          </a:p>
          <a:p>
            <a:r>
              <a:rPr lang="ka-GE" sz="1200" dirty="0"/>
              <a:t> </a:t>
            </a:r>
            <a:r>
              <a:rPr lang="ka-GE" sz="1200" dirty="0" smtClean="0"/>
              <a:t>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22</a:t>
            </a:r>
            <a:r>
              <a:rPr lang="ka-GE" sz="1200" dirty="0"/>
              <a:t> ბენეფიციარს, საერთო თანხით - </a:t>
            </a:r>
            <a:r>
              <a:rPr lang="ka-GE" sz="1200" dirty="0">
                <a:solidFill>
                  <a:srgbClr val="FF0000"/>
                </a:solidFill>
              </a:rPr>
              <a:t>9 700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მრავალშვილიანი ოჯახების დახმარების ქვეპროგრამა:</a:t>
            </a:r>
          </a:p>
          <a:p>
            <a:r>
              <a:rPr lang="ka-GE" sz="1200" dirty="0" smtClean="0"/>
              <a:t>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139 (588 ბავშვი) </a:t>
            </a:r>
            <a:r>
              <a:rPr lang="ka-GE" sz="1200" dirty="0"/>
              <a:t>ოჯახს, საერთო თანხით - </a:t>
            </a:r>
            <a:r>
              <a:rPr lang="ka-GE" sz="1200" dirty="0">
                <a:solidFill>
                  <a:srgbClr val="FF0000"/>
                </a:solidFill>
              </a:rPr>
              <a:t>129 570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საქართველოს ტერიტორიული მთლიანობისათვის მებრძოლ შშმ პირთა 18 წლამდე</a:t>
            </a:r>
          </a:p>
          <a:p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შვილების დახმარება:</a:t>
            </a:r>
          </a:p>
          <a:p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ka-GE" sz="1200" dirty="0" smtClean="0">
                <a:solidFill>
                  <a:schemeClr val="tx1"/>
                </a:solidFill>
              </a:rPr>
              <a:t>დახმარება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1200" dirty="0" smtClean="0"/>
              <a:t>გაეწია </a:t>
            </a:r>
            <a:r>
              <a:rPr lang="ka-GE" sz="1200" dirty="0" smtClean="0">
                <a:solidFill>
                  <a:srgbClr val="FF0000"/>
                </a:solidFill>
              </a:rPr>
              <a:t>3</a:t>
            </a:r>
            <a:r>
              <a:rPr lang="ka-GE" sz="1200" dirty="0" smtClean="0"/>
              <a:t> ბენეფიციარს, საერთო თანხით -</a:t>
            </a:r>
            <a:r>
              <a:rPr lang="ka-GE" sz="1200" dirty="0" smtClean="0">
                <a:solidFill>
                  <a:srgbClr val="FF0000"/>
                </a:solidFill>
              </a:rPr>
              <a:t>4 500 </a:t>
            </a:r>
            <a:r>
              <a:rPr lang="ka-GE" sz="1200" dirty="0" smtClean="0"/>
              <a:t>ლარი;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სარიტუალო მომსახურების დაფინანსების ქვეპროგრამა:</a:t>
            </a:r>
          </a:p>
          <a:p>
            <a:r>
              <a:rPr lang="ka-GE" sz="1200" dirty="0" smtClean="0"/>
              <a:t>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12</a:t>
            </a:r>
            <a:r>
              <a:rPr lang="ka-GE" sz="1200" dirty="0"/>
              <a:t> ბენეფიციარს, საერთო თანხით - </a:t>
            </a:r>
            <a:r>
              <a:rPr lang="ka-GE" sz="1200" dirty="0">
                <a:solidFill>
                  <a:srgbClr val="FF0000"/>
                </a:solidFill>
              </a:rPr>
              <a:t>4 750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6. დროებითი საცხოვრებლის ქირის თანხით დაფინანსების ქვეპროგრამა:</a:t>
            </a:r>
          </a:p>
          <a:p>
            <a:r>
              <a:rPr lang="ka-GE" sz="1200" dirty="0" smtClean="0"/>
              <a:t>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130</a:t>
            </a:r>
            <a:r>
              <a:rPr lang="ka-GE" sz="1200" dirty="0"/>
              <a:t> ბენეფიციარს, საერთო თანხით - </a:t>
            </a:r>
            <a:r>
              <a:rPr lang="ka-GE" sz="1200" dirty="0">
                <a:solidFill>
                  <a:srgbClr val="FF0000"/>
                </a:solidFill>
              </a:rPr>
              <a:t>60 030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7. ელექტროენერგიის გადასახადის თანადაფინანსების ქვეპროგრამა:</a:t>
            </a:r>
          </a:p>
          <a:p>
            <a:r>
              <a:rPr lang="ka-GE" sz="1200" dirty="0" smtClean="0"/>
              <a:t>    დახმარება გაეწია</a:t>
            </a:r>
            <a:r>
              <a:rPr lang="ka-GE" sz="1200" dirty="0" smtClean="0">
                <a:solidFill>
                  <a:srgbClr val="FF0000"/>
                </a:solidFill>
              </a:rPr>
              <a:t> 357 </a:t>
            </a:r>
            <a:r>
              <a:rPr lang="ka-GE" sz="1200" dirty="0" smtClean="0"/>
              <a:t>ბენეფიციარს, საერთო თანხით - </a:t>
            </a:r>
            <a:r>
              <a:rPr lang="ka-GE" sz="1200" dirty="0" smtClean="0">
                <a:solidFill>
                  <a:srgbClr val="FF0000"/>
                </a:solidFill>
              </a:rPr>
              <a:t>23 120 </a:t>
            </a:r>
            <a:r>
              <a:rPr lang="ka-GE" sz="1200" dirty="0" smtClean="0"/>
              <a:t>ლარი;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8. დიალიზის სახელმწიფო პროგრამაში ჩართული პირების დაფინანსების ქვეპროგრამა:</a:t>
            </a:r>
          </a:p>
          <a:p>
            <a:r>
              <a:rPr lang="ka-GE" sz="1200" dirty="0" smtClean="0"/>
              <a:t>     დახმარება </a:t>
            </a:r>
            <a:r>
              <a:rPr lang="ka-GE" sz="1200" dirty="0"/>
              <a:t>გაეწია 49 ბენეფიციარს, საერთო თანხით - 24 440 ლარი</a:t>
            </a:r>
            <a:r>
              <a:rPr lang="ka-GE" sz="1200" dirty="0" smtClean="0"/>
              <a:t>;</a:t>
            </a:r>
            <a:endParaRPr lang="ka-GE" sz="1200" dirty="0"/>
          </a:p>
        </p:txBody>
      </p:sp>
    </p:spTree>
    <p:extLst>
      <p:ext uri="{BB962C8B-B14F-4D97-AF65-F5344CB8AC3E}">
        <p14:creationId xmlns:p14="http://schemas.microsoft.com/office/powerpoint/2010/main" val="360499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9174480" cy="4247317"/>
          </a:xfrm>
        </p:spPr>
        <p:txBody>
          <a:bodyPr/>
          <a:lstStyle/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9. ზამთრის სეზონზე ოჯახების სათბობით უზრუნველყოფის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დაფინანსების ქვეპროგრამა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ka-GE" sz="1200" dirty="0" smtClean="0"/>
              <a:t>     დახმარება </a:t>
            </a:r>
            <a:r>
              <a:rPr lang="ka-GE" sz="1200" dirty="0"/>
              <a:t>გაეწია </a:t>
            </a:r>
            <a:r>
              <a:rPr lang="ka-GE" sz="1200" dirty="0" smtClean="0">
                <a:solidFill>
                  <a:srgbClr val="FF0000"/>
                </a:solidFill>
              </a:rPr>
              <a:t>2 619</a:t>
            </a:r>
            <a:r>
              <a:rPr lang="ka-GE" sz="1200" dirty="0" smtClean="0"/>
              <a:t> </a:t>
            </a:r>
            <a:r>
              <a:rPr lang="ka-GE" sz="1200" dirty="0"/>
              <a:t>ბენეფიციარს, საერთო თანხით - </a:t>
            </a:r>
            <a:r>
              <a:rPr lang="ka-GE" sz="1200" dirty="0">
                <a:solidFill>
                  <a:srgbClr val="FF0000"/>
                </a:solidFill>
              </a:rPr>
              <a:t>261 900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10. 0-1 წლამდე ასაკის ბავშვთა ხელოვნური კვების პროდუქტებით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დაფინანსების ქვეპროგრამა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ka-GE" sz="1200" dirty="0" smtClean="0"/>
              <a:t> 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23</a:t>
            </a:r>
            <a:r>
              <a:rPr lang="ka-GE" sz="1200" dirty="0"/>
              <a:t> ბენეფიციარს, საერთო თანხით - </a:t>
            </a:r>
            <a:r>
              <a:rPr lang="ka-GE" sz="1200" dirty="0" smtClean="0">
                <a:solidFill>
                  <a:srgbClr val="FF0000"/>
                </a:solidFill>
              </a:rPr>
              <a:t>3 111.03</a:t>
            </a:r>
            <a:r>
              <a:rPr lang="ka-GE" sz="1200" dirty="0" smtClean="0"/>
              <a:t>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11. 1989 წლის 9 აპრილს დაზარალებულ პირთა დახმარების ქვეპროგრამა:</a:t>
            </a:r>
          </a:p>
          <a:p>
            <a:r>
              <a:rPr lang="ka-GE" sz="1200" dirty="0" smtClean="0"/>
              <a:t> 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1</a:t>
            </a:r>
            <a:r>
              <a:rPr lang="ka-GE" sz="1200" dirty="0"/>
              <a:t> ბენეფიციარს, საერთო თანხით - </a:t>
            </a:r>
            <a:r>
              <a:rPr lang="ka-GE" sz="1200" dirty="0">
                <a:solidFill>
                  <a:srgbClr val="FF0000"/>
                </a:solidFill>
              </a:rPr>
              <a:t>1 950</a:t>
            </a:r>
            <a:r>
              <a:rPr lang="ka-GE" sz="1200" dirty="0"/>
              <a:t> 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12. სამედიცინო მომსახურების დაფინანსების ქვეპროგრმა:</a:t>
            </a:r>
          </a:p>
          <a:p>
            <a:r>
              <a:rPr lang="ka-GE" sz="1200" dirty="0" smtClean="0"/>
              <a:t>  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581</a:t>
            </a:r>
            <a:r>
              <a:rPr lang="ka-GE" sz="1200" dirty="0"/>
              <a:t> ბენეფიციარს, საერთო თანხით - </a:t>
            </a:r>
            <a:r>
              <a:rPr lang="ka-GE" sz="1200" dirty="0" smtClean="0">
                <a:solidFill>
                  <a:srgbClr val="FF0000"/>
                </a:solidFill>
              </a:rPr>
              <a:t>649 268.6</a:t>
            </a:r>
            <a:r>
              <a:rPr lang="ka-GE" sz="1200" dirty="0" smtClean="0"/>
              <a:t> </a:t>
            </a:r>
            <a:r>
              <a:rPr lang="ka-GE" sz="1200" dirty="0"/>
              <a:t>ლარი;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13. სამედიცინო დანიშნულების დამხმარე საშუალებების ან/და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მედიკამენტების დაფინანსების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ქვეპროგრამა:</a:t>
            </a:r>
          </a:p>
          <a:p>
            <a:r>
              <a:rPr lang="ka-GE" sz="1200" dirty="0" smtClean="0"/>
              <a:t>       დახმარება </a:t>
            </a:r>
            <a:r>
              <a:rPr lang="ka-GE" sz="1200" dirty="0"/>
              <a:t>გაეწია </a:t>
            </a:r>
            <a:r>
              <a:rPr lang="ka-GE" sz="1200" dirty="0" smtClean="0">
                <a:solidFill>
                  <a:srgbClr val="FF0000"/>
                </a:solidFill>
              </a:rPr>
              <a:t>1 129 </a:t>
            </a:r>
            <a:r>
              <a:rPr lang="ka-GE" sz="1200" dirty="0"/>
              <a:t>ბენეფიციარს, საერთო თანხით - </a:t>
            </a:r>
            <a:r>
              <a:rPr lang="ka-GE" sz="1200" dirty="0" smtClean="0">
                <a:solidFill>
                  <a:srgbClr val="FF0000"/>
                </a:solidFill>
              </a:rPr>
              <a:t>318 462.24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14. ონკოლოგიური დაავადებების მქონე პირთა დაფინანსების ქვეპროგრამა:</a:t>
            </a:r>
          </a:p>
          <a:p>
            <a:r>
              <a:rPr lang="ka-GE" sz="1200" dirty="0" smtClean="0"/>
              <a:t>      დახმარება </a:t>
            </a:r>
            <a:r>
              <a:rPr lang="ka-GE" sz="1200" dirty="0"/>
              <a:t>გაეწია </a:t>
            </a:r>
            <a:r>
              <a:rPr lang="ka-GE" sz="1200" dirty="0">
                <a:solidFill>
                  <a:srgbClr val="FF0000"/>
                </a:solidFill>
              </a:rPr>
              <a:t>379 </a:t>
            </a:r>
            <a:r>
              <a:rPr lang="ka-GE" sz="1200" dirty="0"/>
              <a:t>ბენეფიციარს, საერთო თანხით - </a:t>
            </a:r>
            <a:r>
              <a:rPr lang="ka-GE" sz="1200" dirty="0" smtClean="0">
                <a:solidFill>
                  <a:srgbClr val="FF0000"/>
                </a:solidFill>
              </a:rPr>
              <a:t>272 910.62 </a:t>
            </a:r>
            <a:r>
              <a:rPr lang="ka-GE" sz="1200" dirty="0"/>
              <a:t>ლარი</a:t>
            </a:r>
            <a:r>
              <a:rPr lang="ka-GE" sz="1200" dirty="0" smtClean="0"/>
              <a:t>;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15. მუსიკათერაპიის სარეაბილიტაციო კურსის დაფინანსების ქვეპროგრამა;</a:t>
            </a:r>
          </a:p>
          <a:p>
            <a:r>
              <a:rPr lang="ka-GE" sz="1200" dirty="0" smtClean="0"/>
              <a:t>     დახმარება </a:t>
            </a:r>
            <a:r>
              <a:rPr lang="ka-GE" sz="1200" dirty="0"/>
              <a:t>გაეწია 37 ბენეფიციარს, საერთო თანხით - </a:t>
            </a:r>
            <a:r>
              <a:rPr lang="ka-GE" sz="1200" dirty="0" smtClean="0">
                <a:solidFill>
                  <a:srgbClr val="FF0000"/>
                </a:solidFill>
              </a:rPr>
              <a:t>27 750 </a:t>
            </a:r>
            <a:r>
              <a:rPr lang="ka-GE" sz="1200" dirty="0"/>
              <a:t>ლარი</a:t>
            </a:r>
            <a:r>
              <a:rPr lang="ka-GE" sz="1200" dirty="0" smtClean="0"/>
              <a:t>.</a:t>
            </a:r>
          </a:p>
          <a:p>
            <a:endParaRPr lang="ka-GE" sz="1200" dirty="0"/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16. გაცემულია შშმ პირთა გადასაადგილებელი </a:t>
            </a:r>
            <a:r>
              <a:rPr lang="ka-GE" sz="1200" dirty="0">
                <a:solidFill>
                  <a:srgbClr val="FF0000"/>
                </a:solidFill>
              </a:rPr>
              <a:t>8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ეტლი და </a:t>
            </a:r>
            <a:r>
              <a:rPr lang="ka-GE" sz="1200" dirty="0">
                <a:solidFill>
                  <a:srgbClr val="FF0000"/>
                </a:solidFill>
              </a:rPr>
              <a:t>35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სამედიცინო საწოლი.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35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26110"/>
            <a:ext cx="6956425" cy="65755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კულტურის</a:t>
            </a:r>
            <a:r>
              <a:rPr sz="1600" b="0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,</a:t>
            </a:r>
            <a:r>
              <a:rPr sz="1600" b="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განათლების</a:t>
            </a:r>
            <a:r>
              <a:rPr sz="1600" b="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,</a:t>
            </a:r>
            <a:r>
              <a:rPr sz="1600" b="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სპორტისა</a:t>
            </a:r>
            <a:r>
              <a:rPr sz="16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z="1600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</a:t>
            </a:r>
            <a:r>
              <a:rPr sz="16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z="16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ახალგაზრდობის</a:t>
            </a:r>
            <a:r>
              <a:rPr sz="1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საქმეთა</a:t>
            </a:r>
            <a:r>
              <a:rPr sz="16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z="16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სამსახური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rgbClr val="FF0000"/>
                </a:solidFill>
                <a:latin typeface="+mj-lt"/>
                <a:cs typeface="Sylfaen"/>
              </a:rPr>
              <a:t>კულტურისა </a:t>
            </a:r>
            <a:r>
              <a:rPr lang="ka-GE" sz="1300" dirty="0">
                <a:solidFill>
                  <a:srgbClr val="FF0000"/>
                </a:solidFill>
                <a:latin typeface="+mj-lt"/>
                <a:cs typeface="Sylfaen"/>
              </a:rPr>
              <a:t>და განათლების </a:t>
            </a:r>
            <a:r>
              <a:rPr lang="ka-GE" sz="1300" dirty="0" smtClean="0">
                <a:solidFill>
                  <a:srgbClr val="FF0000"/>
                </a:solidFill>
                <a:latin typeface="+mj-lt"/>
                <a:cs typeface="Sylfaen"/>
              </a:rPr>
              <a:t>განყოფილება</a:t>
            </a:r>
            <a:endParaRPr lang="en-US" sz="1300" dirty="0" smtClean="0">
              <a:solidFill>
                <a:srgbClr val="FF0000"/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rgbClr val="FF0000"/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თელავის მუნიციპალიტეტის მერიის კულტურის, 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განათლების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</a:t>
            </a:r>
          </a:p>
          <a:p>
            <a:pPr marL="12700">
              <a:lnSpc>
                <a:spcPct val="100000"/>
              </a:lnSpc>
            </a:pP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სპორტის და ახალგაზრდობის საქმეთა 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სამსახურის მიერ 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2022 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წელს განხორციელებული</a:t>
            </a: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პროექტები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 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ღონისძიებები:</a:t>
            </a: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ელენე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ახვლედიანის დაბადების დღე (თელაველი მხატვრების გამოფენა; ე.</a:t>
            </a:r>
          </a:p>
          <a:p>
            <a:pPr marL="12700">
              <a:lnSpc>
                <a:spcPct val="100000"/>
              </a:lnSpc>
            </a:pP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ახვლედიანის სახელობის სამხატვრო სკოლის მოსწავლეების ნამუშევრების</a:t>
            </a:r>
          </a:p>
          <a:p>
            <a:pPr marL="12700">
              <a:lnSpc>
                <a:spcPct val="100000"/>
              </a:lnSpc>
            </a:pP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გამოფენა კონკურსი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)</a:t>
            </a:r>
            <a:r>
              <a:rPr lang="en-US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,,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მეწარმე-ხელოვანების“ გამოფენა 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გაყიდვა;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შალვა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დავითაშვილის სახელობის ნორჩ მუსიკოსთა 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ფესტივალ-კონკურსი;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ღონისძიებები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- კონცერტები: ეროვნული სამოსის დღე, რეტრო მანქანების</a:t>
            </a: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ფესტივალი;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26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მაისი საქართველოს დამოუკიდებლობის დღე (მასობრივი</a:t>
            </a:r>
          </a:p>
          <a:p>
            <a:pPr marL="12700">
              <a:lnSpc>
                <a:spcPct val="100000"/>
              </a:lnSpc>
            </a:pP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ღონისძიებები, გამოფენები, დასკვნითი კონცერტი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);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1 ივნისი- ბავშვთა დაცვის საერთაშორისო დღე ( საბავშვო გასართობი</a:t>
            </a:r>
          </a:p>
          <a:p>
            <a:pPr marL="12700">
              <a:lnSpc>
                <a:spcPct val="100000"/>
              </a:lnSpc>
            </a:pP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ღონისძიებები, ზღაპრის გმირები, საბავშვო სპექტაკლი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.);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ანიმაციური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ფილმების ფესტივალი „ექო-თოფუზი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“;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დაიბეჭდა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თელაველი პოეტის ნოდარ იაგორაშვილის ლექსების კრებული:</a:t>
            </a:r>
          </a:p>
          <a:p>
            <a:pPr marL="12700">
              <a:lnSpc>
                <a:spcPct val="100000"/>
              </a:lnSpc>
            </a:pP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„თელაველი აშუღი ვარ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“;</a:t>
            </a:r>
          </a:p>
          <a:p>
            <a:pPr marL="12700">
              <a:lnSpc>
                <a:spcPct val="100000"/>
              </a:lnSpc>
            </a:pPr>
            <a:endParaRPr lang="ka-GE"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გაიმართა 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მწერალ ლიკა ჭელიძის წიგნის </a:t>
            </a:r>
            <a:r>
              <a:rPr lang="ka-GE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პრეზენტაცია</a:t>
            </a:r>
            <a:r>
              <a:rPr lang="ka-GE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;</a:t>
            </a:r>
            <a:endParaRPr sz="13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67956" y="1152144"/>
            <a:ext cx="2648712" cy="5914642"/>
            <a:chOff x="7267956" y="1152144"/>
            <a:chExt cx="2648712" cy="591464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7956" y="1152144"/>
              <a:ext cx="2636520" cy="17038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9480" y="3913632"/>
              <a:ext cx="2642616" cy="1685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480" y="2551176"/>
              <a:ext cx="2634996" cy="1661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8624" y="5327903"/>
              <a:ext cx="2638044" cy="173888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98" y="5377166"/>
            <a:ext cx="2151999" cy="1371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93" y="2666704"/>
            <a:ext cx="2122104" cy="121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93" y="4009783"/>
            <a:ext cx="2122105" cy="1286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50" y="1077782"/>
            <a:ext cx="2119647" cy="1425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94488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>
                <a:solidFill>
                  <a:srgbClr val="FF0000"/>
                </a:solidFill>
              </a:rPr>
              <a:t>სპორტისა და ახალგაზრდობის საქმეთა განყოფილება</a:t>
            </a:r>
          </a:p>
          <a:p>
            <a:pPr algn="just"/>
            <a:endParaRPr lang="ka-GE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თელავის</a:t>
            </a:r>
            <a:r>
              <a:rPr lang="ka-G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მუნიციპალიტეტის საჯარო სკოლების გუნდებს შორის ინტელექტუალური</a:t>
            </a: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თამაშის ,,რა? სად? როდის? გაზაფხულის სეზონი გაიმართა. </a:t>
            </a: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თელავის მუნიციპალიტეტის სოფლებში მოეწყო შეჯიბრი შემეცნებითი-ინტელექტუალური სამაგიდო</a:t>
            </a: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თამაშები.  სამაგიდო თამაშები აერთიანებს თანამედროვე თამაშებს, რომლებიც ახალგაზრდებში დიდი</a:t>
            </a: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პოპულარობით სარგებლობს, აღნიშნულ პროექტში პირველ ეტაპზე ჩაერთო მუნიციპალიტეტის 8 სოფელი.</a:t>
            </a: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12 აგვისტოს აღინიშნა ახალგაზრდობის საერთაშორისო დღე ღონისძიების ფარგლებში განხორციელდა სხვადასხვა აქტივობები.</a:t>
            </a: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4 ივნნის, შშმ პირებს შორის პნევმატური შაშხანიდან სროლაში ტურნირი მოეწყო, სპორტულ შეჯიბრში 20-ამდე შშმ პირმა მიიღო მონაწილეობა.</a:t>
            </a: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8 ივნნის ჩატარდა თელავის რაიონული ,,შიდა ტურნირი მკლავჭიდში“;  ღონისძიება მიზნად ისახავს მკლავჭიდის პოპულარიზაციას.</a:t>
            </a: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 12 ივლისს კახეთის პროფესიონალური ჩემპიონატი კიკბოქსინგში ,,ივენთი პირველი“ გაიმართა. ჩემპიონატში კახეთის რეგიონიდან  </a:t>
            </a:r>
            <a:r>
              <a:rPr lang="ka-G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</a:t>
            </a:r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ა თბილისიდან ჯამში,  6 სპორტული  კლუბი მონაწილეობდა.</a:t>
            </a: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7. მიმდინარე წლის 27 ოქტომბრიდან დაიწყო ,,სასკოლო სპორტული ოლიმპიადა,, მუნიციპალური თამაშები, სპორტის 7 სახეობაში .</a:t>
            </a: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8. თელავის მუნიციპალიტეტის ტერიტორიაზე არსებული მინი სტადიონებისთვის შეძენილ იქნა სპორტული ინვენტარი.</a:t>
            </a: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17026"/>
            <a:ext cx="192666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915" y="4717026"/>
            <a:ext cx="2011239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2" y="4752053"/>
            <a:ext cx="2038412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82" y="4717026"/>
            <a:ext cx="2190812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9" y="6248400"/>
            <a:ext cx="1916741" cy="1218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2" y="6198302"/>
            <a:ext cx="2038412" cy="1268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77" y="6238569"/>
            <a:ext cx="2117478" cy="1228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66" y="6198302"/>
            <a:ext cx="2171003" cy="12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60577"/>
            <a:ext cx="8769985" cy="2397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3700"/>
              </a:lnSpc>
              <a:spcBef>
                <a:spcPts val="105"/>
              </a:spcBef>
            </a:pPr>
            <a:r>
              <a:rPr sz="1200" b="0" spc="-30" dirty="0" smtClean="0">
                <a:latin typeface="Calibri Light"/>
                <a:cs typeface="Calibri Light"/>
              </a:rPr>
              <a:t>.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304800"/>
            <a:ext cx="9290685" cy="48186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ეკონომიკისა</a:t>
            </a:r>
            <a:r>
              <a:rPr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</a:t>
            </a:r>
            <a:r>
              <a:rPr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ქონების</a:t>
            </a:r>
            <a:r>
              <a:rPr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pc="-2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მართვის</a:t>
            </a:r>
            <a:r>
              <a:rPr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pc="-5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სამსახური</a:t>
            </a:r>
            <a:endParaRPr spc="-5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x-none" sz="1600" spc="-55" dirty="0">
              <a:solidFill>
                <a:srgbClr val="2D74B5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400" spc="-55" dirty="0" smtClean="0">
                <a:solidFill>
                  <a:srgbClr val="FF0000"/>
                </a:solidFill>
                <a:latin typeface="Sylfaen"/>
                <a:cs typeface="Sylfaen"/>
              </a:rPr>
              <a:t>საგარეო ურთიერთობები: 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400" spc="-55" dirty="0">
              <a:solidFill>
                <a:srgbClr val="FF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ურთიერთთანამშრომლობის მემორანდუმი გაფორმდა თელავისა და მურათფაშას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(თურქეთი)  მუნიციპალიტეტებს,  ასევე თელავისა და ბირგუს ( მალტა) მუნიციპალიტეტებს შორის; 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მემორანდუმი  დამეგობრებული ქალაქების სხვადასხვა  სფეროში თანამშრომლობას ისახავს მიზანად. </a:t>
            </a:r>
            <a:endParaRPr lang="x-none" sz="1200" spc="-5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x-none" sz="1600" spc="-5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საგარეო ურთიერთობებისა და საერთაშორისო პროექტების განყოფილებამ მონაწილეობა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მიიღო რამდენიმე საერთაშორისო და ადგილობრივ პროექტში, კერძოდ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1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 კავკასიის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რეგიონალური გარემოსდაცვითი ცენტრის და გაეროს გარემოსდაცვითი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პროგრამის მიერ ჩატარებული ტრენინგები და მუნიციპალიტეტისათვის მდგრადი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ენერგეტიკისა და კლიმატის ცვლილებების სამოქმედო გეგმის შემუშავება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2. საინვესტიციო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პროექტების მომზადება და ფორუმში მონაწილეობა, პოლონეთის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ფონდებისა და რეგიონალური პოლიტიკის სამინისტროსა და საქართველოს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ინფრასტრუქტურის სამინისტროს მხარდაჭერით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3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 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პროექტში ,,მდგრადი განვითარების მიზნების ადგილობრივ დონეზე დანერგვა“,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საქართველოს მთავრობის ადმინისტრაციის კორდინაციით და გაეროს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განვითარების პროგრამის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მხარდაჭერით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85" y="303406"/>
            <a:ext cx="1981200" cy="1214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85" y="4046230"/>
            <a:ext cx="1981200" cy="132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50" y="2121444"/>
            <a:ext cx="1981200" cy="1321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85" y="6084579"/>
            <a:ext cx="1981200" cy="1419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64" y="6065015"/>
            <a:ext cx="1998406" cy="13319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01" y="6065015"/>
            <a:ext cx="2070097" cy="1331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89" y="5810589"/>
            <a:ext cx="1410130" cy="177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9448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400" dirty="0" smtClean="0">
                <a:solidFill>
                  <a:srgbClr val="FF0000"/>
                </a:solidFill>
              </a:rPr>
              <a:t>ტურიზმი</a:t>
            </a:r>
          </a:p>
          <a:p>
            <a:pPr algn="just"/>
            <a:endParaRPr lang="ka-GE" sz="1200" dirty="0" smtClean="0"/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 წელს  ტურიზმის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საინფორმაციო ცენტრი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მოემსახურა 2 900 ვიზიტორს, მათ შორის  საერთაშორისო მოგზაურებს - რუსეთიდან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ჩეხეთიდან, გერმანიიდან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საფრანგეთიდან, პოლონეთიდან და ესპანეთიდან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წლის მონაცემებით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თელავის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ტურიზმის საინფორმაციო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ცენტრში რეგისტრირებულია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43 ღვინის კომპანია, საოჯახო ტიპის მცირე მარანი და 26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კვების ობიექტი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ამჟამად, თელავის მუნიციპალიტეტის მასშტაბით ფუნქციონირებს  150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საოჯახო სასტუმრო და 35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სასტუმრო, რაც ჯამში, შეადგენს  3 350 ადგილს. </a:t>
            </a: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 წელს თელავის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მუნიციპალიტეტს შეემატა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ახალი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სასტუმრო: სასტუმრო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“თელავ ჰოლი“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 „მია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თელავი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“. 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 წლის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დასაწყისში დაგეგმილია დამატებით სამი  ახალი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სასტუმროს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გახსნა - „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ზოდიაქო“ (33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ნომერი 70 ადგილი)</a:t>
            </a: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ტურისტული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კომპლექსი „ვილა გოდოლი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“- (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58 ნომერი -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 ადგილი, სოფელი რუისპირი), სასტუმრო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„ქვევრი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(სოფელი შალაური),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რომელიც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აერთიანებს როგორც სასტუმროს, ასევე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ქვევრის ფორმის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კოტეჯებს.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წელს 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ფუნქციონირებას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დაიწყებს საპარკინგე ადგილი თელავში, რომელიც  თელავთან დამეგობრებული გერმანიის ქალაქ ბიბერახის დაფინანსებით აშენდა.  ტერიტორია უმასპინძლებს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ავტომობილებით და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კარვით მოგზაურებს, რაც ხელს შეუწყობს გარემოს დაბინძურების შემცირებას.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9372600" cy="7201972"/>
          </a:xfrm>
        </p:spPr>
        <p:txBody>
          <a:bodyPr/>
          <a:lstStyle/>
          <a:p>
            <a:r>
              <a:rPr lang="ka-G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ინფრასტრუქტურის, სივრცითი მოწყობის, მშენებლობის, არქიტექტურისა და ძეგლთა დაცვის სამსახური</a:t>
            </a:r>
            <a:br>
              <a:rPr lang="ka-G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400" dirty="0" smtClean="0">
                <a:solidFill>
                  <a:srgbClr val="FF0000"/>
                </a:solidFill>
              </a:rPr>
              <a:t>გზები</a:t>
            </a:r>
            <a:br>
              <a:rPr lang="ka-GE" sz="1400" dirty="0" smtClean="0">
                <a:solidFill>
                  <a:srgbClr val="FF0000"/>
                </a:solidFill>
              </a:rPr>
            </a:br>
            <a:r>
              <a:rPr lang="ka-GE" sz="1400" dirty="0">
                <a:solidFill>
                  <a:srgbClr val="FF0000"/>
                </a:solidFill>
              </a:rPr>
              <a:t/>
            </a:r>
            <a:br>
              <a:rPr lang="ka-GE" sz="1400" dirty="0">
                <a:solidFill>
                  <a:srgbClr val="FF0000"/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დასრულდა ქალაქ თელავში გზის სარეაბილიტაციო სამუშაოები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          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შინაგან საქმეთა სამინისტროს სსიპ მომსახურების სააგენტოსთან მიმდებარე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დაზიანებული გრუნტიანი გზის რებილიტაცია (130 გრძ.მ.) - პროექტის ღირებულება -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135 696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თელავის მუნიციპალიტეტის სოფ. თეთრიწყლებში შიდა საუბნო გზების რეაბილიტაცია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(300 გრძ.მ.) - პროექტის ღირებულება - 263 158 ლარი (მთის ფონდი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ქ.თელავში, თბილისის ქუჩის ქვაფენილით მოწყობის სამუშაოები - პროექტის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(400 გრძ.მ.) - 619 461 ლარი (რეგ.ფონდი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ქ. თელავში, კვირიკეს ქუჩის ქვაფენილით მოწყობის სამუშაოები (250 გრძ.მ.) - პროექტის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- 230 401 ლარი (რეგ.ფონდი).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400" dirty="0" smtClean="0">
                <a:solidFill>
                  <a:srgbClr val="FF0000"/>
                </a:solidFill>
              </a:rPr>
              <a:t/>
            </a:r>
            <a:br>
              <a:rPr lang="ka-GE" sz="1400" dirty="0" smtClean="0">
                <a:solidFill>
                  <a:srgbClr val="FF0000"/>
                </a:solidFill>
              </a:rPr>
            </a:br>
            <a:r>
              <a:rPr lang="ka-G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გზის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სარეაბილიტაციო სამუშაოები განხორციელდა თელავის მუნიციპალიტეტის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სოფლებში: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ნაფარეულის შიდა საუბნო გზის რეაბილიტაცია (350 გრძ.მ.)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- 110 103 ლარი (ადგილობრივი ბიუჯეტი);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ლაფანყურის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N11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გზის რეაბილიტაცია (200 გრძ.მ.) - პროექტის ღირებულება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88 396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ლარი (ადგილობრივი ბიუჯეტი);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იყალთოში (ლამიას უბანი) შიდა საუბნო გზის რეაბილიტაცი (390 გრძ.მ.)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193 886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ლარი (ადგილობრივი ბიუჯეტი);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კონდოლში შიდა საუბნო გზის (რკინიგზის უბანი) რეაბილიტაცია (610 გრძ.მ.)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პროექტის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- 374 001 ლარი (ადგილობრივი ბიუჯეტი);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ვარდისუბნის შიდა საუბნო გზის რეაბილიტაცია (70 გრძ.მ.)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- 48 680 ლარი (ადგილობრივი ბიუჯეტი);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ვარდისუბანში გზის რეაბილიტაცია - (1 500 გრძ.მ.) - პროექტის ღირებულება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- 380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 ლარი (რეგ.ფონდი);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ლაფანყურის შიდა საუბნო გზის რეაბილიტაცია (500 გძ.მ.)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- 249 900 ლარი (რეგ.ფონდი);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რუისპირის ცენტრალური გზის სარეაბილიტაციო სამუშაოები (1 100 გრძ.მ)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პროექტის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- 360 649 ლარი (რეგ.ფონდი).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47800"/>
            <a:ext cx="8382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45622"/>
            <a:ext cx="1718187" cy="1145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4" y="2722397"/>
            <a:ext cx="855406" cy="139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29" y="2722397"/>
            <a:ext cx="1755058" cy="13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8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533400"/>
            <a:ext cx="9067800" cy="46211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5" dirty="0" err="1" smtClean="0">
                <a:solidFill>
                  <a:srgbClr val="FF0000"/>
                </a:solidFill>
                <a:latin typeface="Sylfaen"/>
                <a:cs typeface="Sylfaen"/>
              </a:rPr>
              <a:t>ქონება</a:t>
            </a:r>
            <a:endParaRPr sz="1400" spc="5" dirty="0" smtClean="0">
              <a:solidFill>
                <a:srgbClr val="FF0000"/>
              </a:solidFill>
              <a:latin typeface="Sylfaen"/>
              <a:cs typeface="Sylfae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x-none" sz="1300" spc="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2022 წელს თელავის მუნიციპალიტეტის საკუთრებად რეგისტრირებული იქნა 9 (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ცხრა) ერთეული 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უძრავი 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ქონება. 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300" spc="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აუქციონის შედეგად გასხვისებული მოძრავი ქონებიდან 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(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ავტომობილები)  ბიუჯეტში შემოსულმა თანხამ შეადგინა 17240 ლარი.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300" spc="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პირდაპირი განკარგვის წესით სარგებლობის უფლებით, თხოვების ფორმით 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გაცემული იქნა 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22 ერთეული ავტოსატრანსპორტო საშუალება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300" spc="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პირდაპირი განკარგვის წესით, უსასყიდლო უზუფრუქტის ფორმით 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სარგებლობაში გაცემული 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იქნა 10 (ათი) ერთეული უძრავი ქონება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300" spc="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პირდაპირი განკარგვის წესით, იჯარის ფორმით სარგებლობაში გაცემული იქნა 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11 (თერთმეტი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) ერთეუი უძრავი ქონება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ka-GE" sz="1300" spc="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საქართველოს მთავრობის 2014 წლის 20 თებერვლის </a:t>
            </a:r>
            <a:r>
              <a:rPr lang="en-US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N189 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დადგენილების 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საფუძველზე კანონიერი 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მოსარგებლეებისათვის უსასყიდლოდ საკუთრებაში გადაცემული იქნა 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2 (ორი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) ერთეული არაპრივატიზებული საცხოვრებელი და 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არასაცხოვრებელი (იზოლირებული</a:t>
            </a:r>
            <a:r>
              <a:rPr lang="ka-GE" sz="13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) ფართი</a:t>
            </a:r>
            <a:r>
              <a:rPr lang="ka-GE" sz="13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x-none" sz="1300" spc="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x-none" sz="1300" spc="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sz="1300" spc="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533401"/>
            <a:ext cx="9063990" cy="44954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5" dirty="0" err="1" smtClean="0">
                <a:solidFill>
                  <a:srgbClr val="FF0000"/>
                </a:solidFill>
                <a:latin typeface="Sylfaen"/>
                <a:cs typeface="Sylfaen"/>
              </a:rPr>
              <a:t>შესყიდვები</a:t>
            </a:r>
            <a:endParaRPr sz="1400" spc="-55" dirty="0" smtClean="0">
              <a:solidFill>
                <a:srgbClr val="FF0000"/>
              </a:solidFill>
              <a:latin typeface="Sylfaen"/>
              <a:cs typeface="Sylfae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x-none" sz="1300" spc="-55" dirty="0">
              <a:solidFill>
                <a:srgbClr val="1F4E79"/>
              </a:solidFill>
              <a:latin typeface="Sylfaen"/>
              <a:cs typeface="Sylfaen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თელავის მუნიციპალიტეტის 2022 წლის ბიუჯეტით, წლის 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განმავლობაში ღონისძიებისა </a:t>
            </a: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 პროექტებისთვის საჭირო სამუშაოს, საქონლისა 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 მომსახურებისთვის </a:t>
            </a: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41 900 178 ლარის შესყიდვა განხორციელდა 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შემდეგი საშუალებებით</a:t>
            </a: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:</a:t>
            </a: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ka-GE" sz="1300" spc="-5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ელექტრონული ტენდერი აუქციონის გარეშე;</a:t>
            </a: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კონსოლიდირებული ტენდერი;</a:t>
            </a: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გამარტივებული შესყიდვა;</a:t>
            </a: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ka-GE" sz="1300" spc="-5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ელექტრონული ტენდერის საშუალებით დადებულია 133 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ხელშეკრულება, საერთო </a:t>
            </a: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ღირებულებით 38 004 693 ლარი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ka-GE" sz="1300" spc="-5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კონსოლიდირებული ტენდერის საშუალებით დადებულია 33 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ხელშეკრულება, საერთო </a:t>
            </a: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ღირებულებით 847 148 ლარი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ka-GE" sz="1300" spc="-5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გამარტივებული შესყიდვით დადებულია 215 ხელშეკრულება, </a:t>
            </a:r>
            <a:r>
              <a:rPr lang="ka-GE" sz="13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საერთო ღირებულებით </a:t>
            </a:r>
            <a:r>
              <a:rPr lang="ka-GE" sz="13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3 048 337 ლარი.</a:t>
            </a:r>
            <a:endParaRPr lang="x-none" sz="1300" spc="-5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sz="1300" spc="-5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04800"/>
            <a:ext cx="8849360" cy="518603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pc="-145" dirty="0" err="1" smtClean="0">
                <a:solidFill>
                  <a:srgbClr val="2D74B5"/>
                </a:solidFill>
                <a:latin typeface="+mj-lt"/>
                <a:cs typeface="Sylfaen"/>
              </a:rPr>
              <a:t>იურიდიული</a:t>
            </a:r>
            <a:r>
              <a:rPr spc="-145" dirty="0" smtClean="0">
                <a:solidFill>
                  <a:srgbClr val="2D74B5"/>
                </a:solidFill>
                <a:latin typeface="+mj-lt"/>
                <a:cs typeface="Sylfaen"/>
              </a:rPr>
              <a:t>    </a:t>
            </a:r>
            <a:r>
              <a:rPr spc="-145" dirty="0" err="1" smtClean="0">
                <a:solidFill>
                  <a:srgbClr val="2D74B5"/>
                </a:solidFill>
                <a:latin typeface="+mj-lt"/>
                <a:cs typeface="Sylfaen"/>
              </a:rPr>
              <a:t>სამსახური</a:t>
            </a:r>
            <a:r>
              <a:rPr spc="-145" dirty="0" smtClean="0">
                <a:solidFill>
                  <a:srgbClr val="2D74B5"/>
                </a:solidFill>
                <a:latin typeface="+mj-lt"/>
                <a:cs typeface="Sylfaen"/>
              </a:rPr>
              <a:t> </a:t>
            </a:r>
            <a:endParaRPr sz="1600" dirty="0" smtClean="0">
              <a:latin typeface="+mj-lt"/>
              <a:cs typeface="Sylfae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dirty="0" err="1" smtClean="0">
                <a:solidFill>
                  <a:srgbClr val="FF0000"/>
                </a:solidFill>
                <a:latin typeface="+mj-lt"/>
                <a:cs typeface="Sylfaen"/>
              </a:rPr>
              <a:t>სამართლებრივი</a:t>
            </a:r>
            <a:r>
              <a:rPr sz="1400" spc="-70" dirty="0" smtClean="0">
                <a:solidFill>
                  <a:srgbClr val="FF0000"/>
                </a:solidFill>
                <a:latin typeface="+mj-lt"/>
                <a:cs typeface="Sylfaen"/>
              </a:rPr>
              <a:t> </a:t>
            </a:r>
            <a:r>
              <a:rPr sz="1400" spc="-45" dirty="0" err="1" smtClean="0">
                <a:solidFill>
                  <a:srgbClr val="FF0000"/>
                </a:solidFill>
                <a:latin typeface="+mj-lt"/>
                <a:cs typeface="Sylfaen"/>
              </a:rPr>
              <a:t>უზრუნველყოფა</a:t>
            </a:r>
            <a:endParaRPr lang="ka-GE" sz="1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1. 2022 წლის 01 იანვრიდან 2022 წლის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31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ოქტომბრის მდგომარეობით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თელავის მუნიციპალიტეტის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საკრებულოს მიერ მიღებული იქნა თელავის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მუნიციპალიტეტის მერიის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ინიცირებული 45 სამართლებრივი აქტი, საიდანაც:</a:t>
            </a: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დადგენილება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- 14</a:t>
            </a: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განკარგულება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31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2. სახელმწიფო შესყიდვების შესახებ ხელშეკრულების ფარგლებში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სხვადასხვა მომწოდებელი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ორგანიზაციების/ინდ. მეწარმეების მიმართ ხელშეკრულებით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ნაკისრი ვალდებულებების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დარღვევის გამო დაკისრებული პირგასამტეხლოს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მთლიანი ოდენობა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შეადგენს 373 585.27 ლარს, საიდანაც:</a:t>
            </a: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ბიუჯეტის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სასარგებლოდ გადახდილი იქნა 128 700.34 ლარი;</a:t>
            </a: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პირგასამტეხლოს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გადახდევინების მიზნით მიმდინარე წელს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სასამართლოში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წარდგენილია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5 საქმე;</a:t>
            </a:r>
          </a:p>
          <a:p>
            <a:pPr marL="12700" algn="just">
              <a:lnSpc>
                <a:spcPct val="150000"/>
              </a:lnSpc>
              <a:spcBef>
                <a:spcPts val="670"/>
              </a:spcBef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50800" marR="5080" algn="just">
              <a:lnSpc>
                <a:spcPct val="150000"/>
              </a:lnSpc>
              <a:spcBef>
                <a:spcPts val="5"/>
              </a:spcBef>
              <a:tabLst>
                <a:tab pos="279400" algn="l"/>
                <a:tab pos="1776095" algn="l"/>
                <a:tab pos="2694940" algn="l"/>
                <a:tab pos="3324860" algn="l"/>
                <a:tab pos="4592955" algn="l"/>
                <a:tab pos="5243830" algn="l"/>
                <a:tab pos="6529705" algn="l"/>
                <a:tab pos="7400290" algn="l"/>
                <a:tab pos="7863840" algn="l"/>
              </a:tabLst>
            </a:pPr>
            <a:endParaRPr sz="1200" dirty="0" smtClean="0">
              <a:latin typeface="+mj-lt"/>
              <a:cs typeface="Calibri Light"/>
            </a:endParaRPr>
          </a:p>
          <a:p>
            <a:pPr marL="50800" marR="5080">
              <a:spcBef>
                <a:spcPts val="5"/>
              </a:spcBef>
              <a:tabLst>
                <a:tab pos="279400" algn="l"/>
                <a:tab pos="1776095" algn="l"/>
                <a:tab pos="2694940" algn="l"/>
                <a:tab pos="3324860" algn="l"/>
                <a:tab pos="4592955" algn="l"/>
                <a:tab pos="5243830" algn="l"/>
                <a:tab pos="6529705" algn="l"/>
                <a:tab pos="7400290" algn="l"/>
                <a:tab pos="7863840" algn="l"/>
              </a:tabLst>
            </a:pPr>
            <a:endParaRPr lang="x-none" sz="1150" dirty="0">
              <a:latin typeface="+mj-lt"/>
              <a:cs typeface="Calibri Light"/>
            </a:endParaRPr>
          </a:p>
          <a:p>
            <a:pPr marL="50800" marR="5080">
              <a:lnSpc>
                <a:spcPct val="150000"/>
              </a:lnSpc>
              <a:spcBef>
                <a:spcPts val="5"/>
              </a:spcBef>
              <a:tabLst>
                <a:tab pos="279400" algn="l"/>
                <a:tab pos="1776095" algn="l"/>
                <a:tab pos="2694940" algn="l"/>
                <a:tab pos="3324860" algn="l"/>
                <a:tab pos="4592955" algn="l"/>
                <a:tab pos="5243830" algn="l"/>
                <a:tab pos="6529705" algn="l"/>
                <a:tab pos="7400290" algn="l"/>
                <a:tab pos="7863840" algn="l"/>
              </a:tabLst>
            </a:pPr>
            <a:endParaRPr lang="x-none" sz="1150" dirty="0" smtClean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92964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400" dirty="0" smtClean="0">
                <a:solidFill>
                  <a:srgbClr val="FF0000"/>
                </a:solidFill>
              </a:rPr>
              <a:t>ადმინისტრაციული ზედამხედველობა 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just"/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2022 წლის 01 იანვრიდან 2022 წლის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31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ოქტომბრის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მდგომარეობით, ექსპლუატაციაში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მიღებისათვის ვარგისად იქნა აღიარებული 80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ერთეული მშენებლობადასრულებული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შენობა-ნაგებობა.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საქართველოს კანონმდებლობით გათვალისწინებულ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სხვადასხვა სამართალდარღვევებზე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შედგენილია 22 დადგენილება და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დაკისრებული ადმინისტრაციული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სახდელის მთლიანი ოდენობა შეადგენს 44 600 ლარს, საიდანაც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just"/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ბიუჯეტის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სასარგებლოდ გადახდილი იქნა 32 300 ლარი;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თელავის მუნიციპალიტეტის ტერიტორიაზე დაზიანებული, გამხმარი,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ფაუტი, გადასაბელი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 შენობა-ნაგეგობისთვის საფრთხის შემცველი ხეების შესახებ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შემოსულ განცხადებებთან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დაკავშირებით გაცემულია 44 დასკვნა.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ყოველდღიურ რეჟიმში მიმდინარეობს გარე ვაჭრობის მონიტორინგი.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ყოველდღიურ რეჟიმში მიმდინარეობს მონიტორინგი თელავის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მუნიციპალიტეტის ტერიტორიაზე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მერიის ქვემდებარე ხვადასხვა სამართალდარღვევის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ფაქტების გამოვლენის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 აღკვეთის მიზნით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rgbClr val="FF0000"/>
                </a:solidFill>
              </a:rPr>
              <a:t>ადგილობრივი მოსაკრებლის </a:t>
            </a:r>
            <a:r>
              <a:rPr lang="ka-GE" sz="1400" dirty="0" smtClean="0">
                <a:solidFill>
                  <a:srgbClr val="FF0000"/>
                </a:solidFill>
              </a:rPr>
              <a:t>ადმინისტრირება</a:t>
            </a:r>
            <a:endParaRPr lang="ka-GE" sz="1400" dirty="0">
              <a:solidFill>
                <a:srgbClr val="FF0000"/>
              </a:solidFill>
            </a:endParaRP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2022 წლის 01 იანვრიდან 2022 წლის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31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ოქტომბრის მდგომარეობით, 175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იურიდიულ პირს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გაეგზავნა/ადგილზე ჩაბარდა გაფრთხილება დავალიანების არსებობის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შესახებ, აღნიშნული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პროცესი გრძელდება. აგრეთვე ყოველდღიურ რეჟიმში იგზავნება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სატელეფონო შეტყობინებები დავალიანების მქონე იურიდიულ პირებთან.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აღრიცხვაზე აყვანილი იქნა აყვანილი ნარჩენის წარმომქმნელი 89 ახალი ობიექტი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 დარეგისტრირებული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იქნა მოსაკრებლის გადამხდელად.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დღეის მდგომარეობით, თელავის მუნიციპალიტეტის ბიუჯეტში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შემოსულია ადგილობრივი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მოსაკრებლის გადასახადის თანხა 155 262.10 ლარის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ოდენობით.</a:t>
            </a: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იურიდიული სამსახურის სამარათლებრივი უზრუნველყოფის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განყოფილებას მიეწოდა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შესაბამისი დოკუმენტაცია 16 სუბიექტის მიმართ,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მოსაკრებლის გადახდევინების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მიზნით სასამართლოში წარსადგენად. თანხის საერთო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მოცულობა შეადგენს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8 753 ლარს.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აქტიურად მიმდინარეობს მუშაობა იურიდიული პირების სტატუსებისა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და ელექტრონულ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ბაზაში არსებული ინფორმაციის იდენტიფიკაციის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მიზნით, დაკორექტირდა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მონაცემთა ერთიანი ელექტრონული ბაზა, ასევე დაზუსტდა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საკონტაქტო ინფორმაციები.</a:t>
            </a: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0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7206"/>
            <a:ext cx="9296400" cy="87376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300" spc="-15" dirty="0" smtClean="0">
              <a:solidFill>
                <a:srgbClr val="1F4E79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</a:pPr>
            <a:r>
              <a:rPr sz="1600" spc="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სამხედრო</a:t>
            </a:r>
            <a:r>
              <a:rPr sz="1600" spc="-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 </a:t>
            </a:r>
            <a:r>
              <a:rPr sz="1600" spc="-2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აღრიცხვისა</a:t>
            </a:r>
            <a:r>
              <a:rPr sz="1600" spc="-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 </a:t>
            </a:r>
            <a:r>
              <a:rPr sz="1600" spc="-3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</a:t>
            </a:r>
            <a:r>
              <a:rPr sz="1600" spc="-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 </a:t>
            </a:r>
            <a:r>
              <a:rPr sz="1600" spc="-3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გაწვევის</a:t>
            </a:r>
            <a:r>
              <a:rPr sz="1600" spc="-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 </a:t>
            </a:r>
            <a:r>
              <a:rPr sz="1600" spc="-5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სამსახური</a:t>
            </a:r>
            <a:endParaRPr sz="1600" spc="-55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>
              <a:lnSpc>
                <a:spcPct val="100000"/>
              </a:lnSpc>
            </a:pPr>
            <a:endParaRPr lang="x-none" sz="1200" spc="-5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მიმდინარე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წელს პირველად სამხედრო აღრიცხვაზე აყვანილია 2005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წელს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დაბადებული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311 ჭაბუკი, ასევე გამოვლინდა და დამატებით აყვანილია 16 წვევამდელი.</a:t>
            </a: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გადავადება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მიეცა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728 წვევამდელს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საგაზაფხულო გაწვევისას სამხედრო ძალებში ჩაირიცხა სულ 41 წვევამდელი,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საზღვრის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კვეთაზე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გადამოწმდა 102 წვევამდელი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მიმდინარე წელს სულ გაცემულია 184 წვევამდელის სამხედრო სააღრიცხვო მოწმობა,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ხოლო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105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დროებითი მოწმობა (სამხედრო ბილეთის შემცვლელი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).</a:t>
            </a:r>
          </a:p>
          <a:p>
            <a:pPr marL="12700" algn="just">
              <a:lnSpc>
                <a:spcPct val="100000"/>
              </a:lnSpc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</a:pP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</a:pPr>
            <a:r>
              <a:rPr lang="ka-G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შიდა აუდიტის სამსახური </a:t>
            </a:r>
          </a:p>
          <a:p>
            <a:pPr marL="12700" algn="just">
              <a:lnSpc>
                <a:spcPct val="100000"/>
              </a:lnSpc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შიდა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აუდიტის განყოფილების მიერ 2022 წლის განმავლობაში 31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ოქტომბრის მდგომარეობით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დამტკიცებულია ქვემოთ მოცემული აუდიტორული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შემოწმების ანგარიშები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 რომელთა ფარგლებშიც 2022 წელს აუდიტის განყოფილების მიერ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გაცემულია ჯამში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34 რეკომენდაცია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.</a:t>
            </a:r>
          </a:p>
          <a:p>
            <a:pPr marL="12700"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1. ა(ა)იპ „ზაირა არსენიშვილის სახელობის თელავის მუნიციპალიტეტის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კულტურის ცენტრი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“-ს ეფექტიანობის აუდიტორული შემოწმების ანგარიში, სადაც გაიცა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6 რეკომენდაცია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 რომელთა შესრულება დაეხმარება კულტურის ცენტრს სამუშაო</a:t>
            </a: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პროცესის ეფექტიანად წარმართვაში და საქმიანობის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გამჭვირვალედ განხორციელებაში;</a:t>
            </a:r>
          </a:p>
          <a:p>
            <a:pPr marL="12700"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2. ა(ა)იპ სპორტულ კლუბთა გაერთიანება ,,თელავი“-ს სისტემური და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შესაბამისობის აუდიტორული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შემოწმების ანგარიში, აღნიშნულ ანგარიშში აუდიტის ჯგუფის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მიერ გაიცა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11 რეკომენდაცია- მისი ეფექტიანად, ეკონომიურად,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პროდუქტიულად, გამჭვირვალედ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 საკანონმდებლო რეგულაციებთან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შესაბამისად ფუნქციონირებისათვის;</a:t>
            </a:r>
          </a:p>
          <a:p>
            <a:pPr marL="12700"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3. თელავის მუნიციპალიტეტის მიერ დაფუძნებული ა(ა)იპ-ების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რეალური საჭიროებების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 მათი ცალკე იურიდიულ პირად ფუნქციონირების და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საკადრო რესურსის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ეფექტიანობის აუდიტორული შემოწმების ანგარიში, სადაც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აუდიტის ჯგუფის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მიერ, გაიცა 10 რეკომენდაცია, რომელთა შესრულება დაეხმარება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ა(ა)იპ-ებს ეფექტიანად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 ეკონომიურად, პროდუქტიულად და გამჭვირვალედ ფუნქციონირებაში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;</a:t>
            </a:r>
          </a:p>
          <a:p>
            <a:pPr marL="12700"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4. ა(ა)იპ თელავის მუნიციპალიტეტის ბაგა-ბაღების მართვის სააგენტო-ს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მიერ განხორციელებული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შესყიდვების შესაბამისობის აუდიტორული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შემოწმების ანგარიში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 სადაც აუდიტის ჯგუფის მიერ გაიცა 7 რეკომენდაცია,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რომელთა შესრულება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დაეხმარება ა(ა)იპს მისი საქმიანობის ეფექტიანად,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ეკონომიურად, პროდუქტიულად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, გამჭვირვალედ და საკანონმდებლო რეგულაციებთან შესაბამისად</a:t>
            </a:r>
          </a:p>
          <a:p>
            <a:pPr marL="12700"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განხორციელებაში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.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5. 2022 წლის ბოლო აუდიტორულ შემოწმებას წარმოადგენს ,,თელავის მუნიციპალიტეტის მერიის მიერ ინფრასტრუქტურული პროექტების შესყიდვის და აღნიშნული შესყიდვის ფარგლებში გაფორმებული ხელშეკრულებების შესრულების კონტროლის სისტემური და შესაბამისობის აუდიტორული შემოწმება“, აღნიშნული შემოწმების ობიექტები არიან: სატენდერო კომისია, ინსპექტირების ჯგუფი,</a:t>
            </a:r>
          </a:p>
          <a:p>
            <a:pPr marL="12700"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ylfaen"/>
              </a:rPr>
              <a:t>ინფრასტრუქტურის განყოფილება და შესყიდვების განყოფილება, მიმდინარეობს აუდიტის დაგეგმვის ეტაპი.</a:t>
            </a:r>
          </a:p>
          <a:p>
            <a:pPr marL="12700" algn="just">
              <a:lnSpc>
                <a:spcPct val="100000"/>
              </a:lnSpc>
            </a:pPr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>
              <a:lnSpc>
                <a:spcPct val="100000"/>
              </a:lnSpc>
            </a:pPr>
            <a:endParaRPr lang="ka-GE" sz="11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>
              <a:lnSpc>
                <a:spcPct val="100000"/>
              </a:lnSpc>
            </a:pPr>
            <a:endParaRPr lang="ka-GE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Sylfaen"/>
            </a:endParaRPr>
          </a:p>
          <a:p>
            <a:pPr marL="12700" algn="just">
              <a:lnSpc>
                <a:spcPct val="100000"/>
              </a:lnSpc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</a:pPr>
            <a:endParaRPr lang="en-US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</a:pPr>
            <a:endParaRPr sz="11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41508"/>
            <a:ext cx="2731135" cy="62324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600" spc="-60" dirty="0">
                <a:solidFill>
                  <a:srgbClr val="2D74B5"/>
                </a:solidFill>
                <a:latin typeface="Sylfaen"/>
                <a:cs typeface="Sylfaen"/>
              </a:rPr>
              <a:t>ადმი</a:t>
            </a:r>
            <a:r>
              <a:rPr sz="1600" spc="-45" dirty="0">
                <a:solidFill>
                  <a:srgbClr val="2D74B5"/>
                </a:solidFill>
                <a:latin typeface="Sylfaen"/>
                <a:cs typeface="Sylfaen"/>
              </a:rPr>
              <a:t>ნისტრა</a:t>
            </a:r>
            <a:r>
              <a:rPr sz="1600" spc="-40" dirty="0">
                <a:solidFill>
                  <a:srgbClr val="2D74B5"/>
                </a:solidFill>
                <a:latin typeface="Sylfaen"/>
                <a:cs typeface="Sylfaen"/>
              </a:rPr>
              <a:t>ც</a:t>
            </a:r>
            <a:r>
              <a:rPr sz="1600" spc="-235" dirty="0">
                <a:solidFill>
                  <a:srgbClr val="2D74B5"/>
                </a:solidFill>
                <a:latin typeface="Sylfaen"/>
                <a:cs typeface="Sylfaen"/>
              </a:rPr>
              <a:t>ი</a:t>
            </a:r>
            <a:r>
              <a:rPr sz="1600" spc="-305" dirty="0">
                <a:solidFill>
                  <a:srgbClr val="2D74B5"/>
                </a:solidFill>
                <a:latin typeface="Sylfaen"/>
                <a:cs typeface="Sylfaen"/>
              </a:rPr>
              <a:t>უ</a:t>
            </a:r>
            <a:r>
              <a:rPr sz="1600" spc="25" dirty="0">
                <a:solidFill>
                  <a:srgbClr val="2D74B5"/>
                </a:solidFill>
                <a:latin typeface="Sylfaen"/>
                <a:cs typeface="Sylfaen"/>
              </a:rPr>
              <a:t>ლი</a:t>
            </a:r>
            <a:r>
              <a:rPr sz="1600" spc="-40" dirty="0">
                <a:solidFill>
                  <a:srgbClr val="2D74B5"/>
                </a:solidFill>
                <a:latin typeface="Sylfaen"/>
                <a:cs typeface="Sylfaen"/>
              </a:rPr>
              <a:t> </a:t>
            </a:r>
            <a:r>
              <a:rPr sz="1600" spc="-15" dirty="0">
                <a:solidFill>
                  <a:srgbClr val="2D74B5"/>
                </a:solidFill>
                <a:latin typeface="Sylfaen"/>
                <a:cs typeface="Sylfaen"/>
              </a:rPr>
              <a:t>სამს</a:t>
            </a:r>
            <a:r>
              <a:rPr sz="1600" spc="-125" dirty="0">
                <a:solidFill>
                  <a:srgbClr val="2D74B5"/>
                </a:solidFill>
                <a:latin typeface="Sylfaen"/>
                <a:cs typeface="Sylfaen"/>
              </a:rPr>
              <a:t>ახ</a:t>
            </a:r>
            <a:r>
              <a:rPr sz="1600" spc="-180" dirty="0">
                <a:solidFill>
                  <a:srgbClr val="2D74B5"/>
                </a:solidFill>
                <a:latin typeface="Sylfaen"/>
                <a:cs typeface="Sylfaen"/>
              </a:rPr>
              <a:t>უ</a:t>
            </a:r>
            <a:r>
              <a:rPr sz="1600" spc="-5" dirty="0">
                <a:solidFill>
                  <a:srgbClr val="2D74B5"/>
                </a:solidFill>
                <a:latin typeface="Sylfaen"/>
                <a:cs typeface="Sylfaen"/>
              </a:rPr>
              <a:t>რი</a:t>
            </a:r>
            <a:endParaRPr sz="1600" dirty="0">
              <a:latin typeface="Sylfaen"/>
              <a:cs typeface="Sylfae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30" dirty="0" err="1">
                <a:solidFill>
                  <a:srgbClr val="FF0000"/>
                </a:solidFill>
                <a:latin typeface="Sylfaen"/>
                <a:cs typeface="Sylfaen"/>
              </a:rPr>
              <a:t>მოქალაქეთა</a:t>
            </a:r>
            <a:r>
              <a:rPr sz="1400" spc="-65" dirty="0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sz="1400" spc="-20" dirty="0" err="1" smtClean="0">
                <a:solidFill>
                  <a:srgbClr val="FF0000"/>
                </a:solidFill>
                <a:latin typeface="Sylfaen"/>
                <a:cs typeface="Sylfaen"/>
              </a:rPr>
              <a:t>მომსახურება</a:t>
            </a:r>
            <a:endParaRPr sz="1400" dirty="0">
              <a:solidFill>
                <a:srgbClr val="FF0000"/>
              </a:solidFill>
              <a:latin typeface="Sylfaen"/>
              <a:cs typeface="Sylfae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53145"/>
              </p:ext>
            </p:extLst>
          </p:nvPr>
        </p:nvGraphicFramePr>
        <p:xfrm>
          <a:off x="685800" y="1371604"/>
          <a:ext cx="6516370" cy="305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8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7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291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შ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ე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მ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ოსუ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ლი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დ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ოკ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უმე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ნ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ტ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ებ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ი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ს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ს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აერ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თ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ო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სტ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ა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ტ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ი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ს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ტი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კ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ა</a:t>
                      </a:r>
                      <a:endParaRPr sz="1100" dirty="0">
                        <a:latin typeface="Sylfaen"/>
                        <a:cs typeface="Sylfaen"/>
                      </a:endParaRPr>
                    </a:p>
                  </a:txBody>
                  <a:tcPr marL="0" marR="0" marT="10795" marB="0"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8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CC2E4"/>
                      </a:solidFill>
                      <a:prstDash val="solid"/>
                    </a:lnL>
                    <a:lnR w="9525">
                      <a:solidFill>
                        <a:srgbClr val="9CC2E4"/>
                      </a:solidFill>
                      <a:prstDash val="solid"/>
                    </a:lnR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7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5" dirty="0">
                          <a:latin typeface="Sylfaen"/>
                          <a:cs typeface="Sylfaen"/>
                        </a:rPr>
                        <a:t>ა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დ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მ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ინისტრაცი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ლი</a:t>
                      </a:r>
                      <a:r>
                        <a:rPr sz="1000" spc="-1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ამ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ა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ხ</a:t>
                      </a:r>
                      <a:r>
                        <a:rPr sz="1000" spc="10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რი</a:t>
                      </a:r>
                    </a:p>
                  </a:txBody>
                  <a:tcPr marL="0" marR="0" marT="8255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185"/>
                        </a:lnSpc>
                      </a:pPr>
                      <a:r>
                        <a:rPr lang="ka-GE" sz="1000" b="0" spc="-10" dirty="0" smtClean="0">
                          <a:latin typeface="Calibri Light"/>
                          <a:cs typeface="Calibri Light"/>
                        </a:rPr>
                        <a:t>519</a:t>
                      </a:r>
                      <a:endParaRPr sz="10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Sylfaen"/>
                          <a:cs typeface="Sylfaen"/>
                        </a:rPr>
                        <a:t>ეკონომიკისა</a:t>
                      </a:r>
                      <a:r>
                        <a:rPr sz="1000" spc="-15" dirty="0">
                          <a:latin typeface="Sylfaen"/>
                          <a:cs typeface="Sylfaen"/>
                        </a:rPr>
                        <a:t> და</a:t>
                      </a:r>
                      <a:r>
                        <a:rPr sz="1000" spc="-20" dirty="0">
                          <a:latin typeface="Sylfaen"/>
                          <a:cs typeface="Sylfaen"/>
                        </a:rPr>
                        <a:t> ქონების </a:t>
                      </a:r>
                      <a:r>
                        <a:rPr sz="1000" spc="-15" dirty="0">
                          <a:latin typeface="Sylfaen"/>
                          <a:cs typeface="Sylfaen"/>
                        </a:rPr>
                        <a:t>მართვის</a:t>
                      </a:r>
                      <a:r>
                        <a:rPr sz="1000" spc="-2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000" spc="-40" dirty="0">
                          <a:latin typeface="Sylfaen"/>
                          <a:cs typeface="Sylfaen"/>
                        </a:rPr>
                        <a:t>სამსახური</a:t>
                      </a:r>
                      <a:endParaRPr sz="1000" dirty="0">
                        <a:latin typeface="Sylfaen"/>
                        <a:cs typeface="Sylfaen"/>
                      </a:endParaRPr>
                    </a:p>
                  </a:txBody>
                  <a:tcPr marL="0" marR="0" marT="6985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170"/>
                        </a:lnSpc>
                      </a:pPr>
                      <a:r>
                        <a:rPr lang="en-US" sz="1000" dirty="0" smtClean="0">
                          <a:latin typeface="Calibri Light"/>
                          <a:cs typeface="Calibri Light"/>
                        </a:rPr>
                        <a:t>660</a:t>
                      </a:r>
                      <a:endParaRPr sz="10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6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latin typeface="Sylfaen"/>
                          <a:cs typeface="Sylfaen"/>
                        </a:rPr>
                        <a:t>ინფრა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ტრ</a:t>
                      </a:r>
                      <a:r>
                        <a:rPr sz="1000" spc="10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ქ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ტურ</a:t>
                      </a:r>
                      <a:r>
                        <a:rPr sz="1000" spc="15" dirty="0">
                          <a:latin typeface="Sylfaen"/>
                          <a:cs typeface="Sylfaen"/>
                        </a:rPr>
                        <a:t>ი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ივრ</a:t>
                      </a:r>
                      <a:r>
                        <a:rPr sz="1000" spc="10" dirty="0">
                          <a:latin typeface="Sylfaen"/>
                          <a:cs typeface="Sylfaen"/>
                        </a:rPr>
                        <a:t>ც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ი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თ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ი</a:t>
                      </a:r>
                      <a:r>
                        <a:rPr sz="1000" spc="-2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მ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ო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წყო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ბ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ი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მ</a:t>
                      </a:r>
                      <a:r>
                        <a:rPr sz="1000" spc="10" dirty="0">
                          <a:latin typeface="Sylfaen"/>
                          <a:cs typeface="Sylfaen"/>
                        </a:rPr>
                        <a:t>შ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ე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ნ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ე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ბლო</a:t>
                      </a:r>
                      <a:r>
                        <a:rPr sz="1000" spc="15" dirty="0">
                          <a:latin typeface="Sylfaen"/>
                          <a:cs typeface="Sylfaen"/>
                        </a:rPr>
                        <a:t>ბ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ის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ა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რ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ქ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იტ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ე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ქ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ტურ</a:t>
                      </a:r>
                      <a:r>
                        <a:rPr sz="1000" spc="15" dirty="0">
                          <a:latin typeface="Sylfaen"/>
                          <a:cs typeface="Sylfaen"/>
                        </a:rPr>
                        <a:t>ი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ა</a:t>
                      </a:r>
                      <a:r>
                        <a:rPr sz="1000" spc="-1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დ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ა</a:t>
                      </a:r>
                      <a:r>
                        <a:rPr sz="1000" spc="-2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000" spc="-5" dirty="0">
                          <a:latin typeface="Sylfaen"/>
                          <a:cs typeface="Sylfaen"/>
                        </a:rPr>
                        <a:t>ძე</a:t>
                      </a:r>
                      <a:r>
                        <a:rPr sz="1000" spc="10" dirty="0">
                          <a:latin typeface="Sylfaen"/>
                          <a:cs typeface="Sylfaen"/>
                        </a:rPr>
                        <a:t>გ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ლთა</a:t>
                      </a:r>
                      <a:r>
                        <a:rPr sz="1000" spc="-1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დ</a:t>
                      </a:r>
                      <a:r>
                        <a:rPr sz="1000" spc="5" dirty="0">
                          <a:latin typeface="Sylfaen"/>
                          <a:cs typeface="Sylfaen"/>
                        </a:rPr>
                        <a:t>ა</a:t>
                      </a:r>
                      <a:r>
                        <a:rPr sz="1000" dirty="0">
                          <a:latin typeface="Sylfaen"/>
                          <a:cs typeface="Sylfaen"/>
                        </a:rPr>
                        <a:t>ცვის</a:t>
                      </a:r>
                      <a:endParaRPr sz="1000">
                        <a:latin typeface="Sylfaen"/>
                        <a:cs typeface="Sylfae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40" dirty="0">
                          <a:latin typeface="Sylfaen"/>
                          <a:cs typeface="Sylfaen"/>
                        </a:rPr>
                        <a:t>სამსახური</a:t>
                      </a:r>
                      <a:endParaRPr sz="1000">
                        <a:latin typeface="Sylfaen"/>
                        <a:cs typeface="Sylfaen"/>
                      </a:endParaRPr>
                    </a:p>
                  </a:txBody>
                  <a:tcPr marL="0" marR="0" marT="7620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175"/>
                        </a:lnSpc>
                      </a:pPr>
                      <a:r>
                        <a:rPr lang="ka-GE" sz="1000" b="0" spc="-10" dirty="0" smtClean="0"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lang="ka-GE" sz="1000" b="0" spc="-10" baseline="0" dirty="0" smtClean="0">
                          <a:latin typeface="Calibri Light"/>
                          <a:cs typeface="Calibri Light"/>
                        </a:rPr>
                        <a:t> 100</a:t>
                      </a:r>
                      <a:endParaRPr sz="10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96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Sylfaen"/>
                          <a:cs typeface="Sylfaen"/>
                        </a:rPr>
                        <a:t>ი</a:t>
                      </a:r>
                      <a:r>
                        <a:rPr sz="1100" spc="-5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რიდი</a:t>
                      </a:r>
                      <a:r>
                        <a:rPr sz="1100" spc="-20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ლი</a:t>
                      </a:r>
                      <a:r>
                        <a:rPr sz="1100" spc="-2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0" dirty="0">
                          <a:latin typeface="Sylfaen"/>
                          <a:cs typeface="Sylfaen"/>
                        </a:rPr>
                        <a:t>სა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მ</a:t>
                      </a:r>
                      <a:r>
                        <a:rPr sz="1100" spc="-10" dirty="0">
                          <a:latin typeface="Sylfaen"/>
                          <a:cs typeface="Sylfaen"/>
                        </a:rPr>
                        <a:t>სა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ხ</a:t>
                      </a:r>
                      <a:r>
                        <a:rPr sz="1100" spc="-5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რი</a:t>
                      </a:r>
                    </a:p>
                  </a:txBody>
                  <a:tcPr marL="0" marR="0" marT="7620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275"/>
                        </a:lnSpc>
                      </a:pPr>
                      <a:r>
                        <a:rPr lang="en-US" sz="1100" dirty="0" smtClean="0">
                          <a:latin typeface="Calibri Light"/>
                          <a:cs typeface="Calibri Light"/>
                        </a:rPr>
                        <a:t>371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7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65" dirty="0">
                          <a:latin typeface="Sylfaen"/>
                          <a:cs typeface="Sylfaen"/>
                        </a:rPr>
                        <a:t>კულტურის</a:t>
                      </a:r>
                      <a:r>
                        <a:rPr sz="1100" b="0" spc="-65" dirty="0"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Sylfaen"/>
                          <a:cs typeface="Sylfaen"/>
                        </a:rPr>
                        <a:t>განათლების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11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-20" dirty="0">
                          <a:latin typeface="Sylfaen"/>
                          <a:cs typeface="Sylfaen"/>
                        </a:rPr>
                        <a:t>სპორტის</a:t>
                      </a:r>
                      <a:r>
                        <a:rPr sz="1100" spc="-3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5" dirty="0" err="1">
                          <a:latin typeface="Sylfaen"/>
                          <a:cs typeface="Sylfaen"/>
                        </a:rPr>
                        <a:t>და</a:t>
                      </a:r>
                      <a:r>
                        <a:rPr sz="1100" spc="-2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5" dirty="0" err="1" smtClean="0">
                          <a:latin typeface="Sylfaen"/>
                          <a:cs typeface="Sylfaen"/>
                        </a:rPr>
                        <a:t>ახალგზრდობის</a:t>
                      </a:r>
                      <a:r>
                        <a:rPr sz="1100" spc="495" dirty="0" smtClean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5" dirty="0">
                          <a:latin typeface="Sylfaen"/>
                          <a:cs typeface="Sylfaen"/>
                        </a:rPr>
                        <a:t>საქმეთა</a:t>
                      </a:r>
                      <a:r>
                        <a:rPr sz="1100" spc="-1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40" dirty="0">
                          <a:latin typeface="Sylfaen"/>
                          <a:cs typeface="Sylfaen"/>
                        </a:rPr>
                        <a:t>სამსახური</a:t>
                      </a:r>
                      <a:endParaRPr sz="1100" dirty="0">
                        <a:latin typeface="Sylfaen"/>
                        <a:cs typeface="Sylfaen"/>
                      </a:endParaRPr>
                    </a:p>
                  </a:txBody>
                  <a:tcPr marL="0" marR="0" marT="9525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290"/>
                        </a:lnSpc>
                      </a:pPr>
                      <a:r>
                        <a:rPr lang="en-US" sz="1100" dirty="0" smtClean="0">
                          <a:latin typeface="Calibri Light"/>
                          <a:cs typeface="Calibri Light"/>
                        </a:rPr>
                        <a:t>68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7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Sylfaen"/>
                          <a:cs typeface="Sylfaen"/>
                        </a:rPr>
                        <a:t>სამხედრო</a:t>
                      </a:r>
                      <a:r>
                        <a:rPr sz="1100" spc="-3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5" dirty="0">
                          <a:latin typeface="Sylfaen"/>
                          <a:cs typeface="Sylfaen"/>
                        </a:rPr>
                        <a:t>აღრიცხვისა</a:t>
                      </a:r>
                      <a:r>
                        <a:rPr sz="1100" spc="-4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5" dirty="0">
                          <a:latin typeface="Sylfaen"/>
                          <a:cs typeface="Sylfaen"/>
                        </a:rPr>
                        <a:t>და</a:t>
                      </a:r>
                      <a:r>
                        <a:rPr sz="1100" spc="-3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25" dirty="0">
                          <a:latin typeface="Sylfaen"/>
                          <a:cs typeface="Sylfaen"/>
                        </a:rPr>
                        <a:t>გაწვევის </a:t>
                      </a:r>
                      <a:r>
                        <a:rPr sz="1100" spc="-40" dirty="0">
                          <a:latin typeface="Sylfaen"/>
                          <a:cs typeface="Sylfaen"/>
                        </a:rPr>
                        <a:t>სამსახური</a:t>
                      </a:r>
                      <a:endParaRPr sz="1100">
                        <a:latin typeface="Sylfaen"/>
                        <a:cs typeface="Sylfaen"/>
                      </a:endParaRPr>
                    </a:p>
                  </a:txBody>
                  <a:tcPr marL="0" marR="0" marT="8255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170"/>
                        </a:lnSpc>
                      </a:pPr>
                      <a:r>
                        <a:rPr lang="ka-GE" sz="1000" b="0" spc="-10" dirty="0" smtClean="0">
                          <a:latin typeface="Calibri Light"/>
                          <a:cs typeface="Calibri Light"/>
                        </a:rPr>
                        <a:t>190</a:t>
                      </a:r>
                      <a:endParaRPr sz="10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7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40" dirty="0">
                          <a:latin typeface="Sylfaen"/>
                          <a:cs typeface="Sylfaen"/>
                        </a:rPr>
                        <a:t>საფინანსო</a:t>
                      </a:r>
                      <a:r>
                        <a:rPr sz="1100" b="0" spc="-40" dirty="0"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spc="-40" dirty="0">
                          <a:latin typeface="Sylfaen"/>
                          <a:cs typeface="Sylfaen"/>
                        </a:rPr>
                        <a:t>საბიუჯეტო</a:t>
                      </a:r>
                      <a:r>
                        <a:rPr sz="1100" spc="-3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40" dirty="0">
                          <a:latin typeface="Sylfaen"/>
                          <a:cs typeface="Sylfaen"/>
                        </a:rPr>
                        <a:t>სამსახური</a:t>
                      </a:r>
                      <a:endParaRPr sz="1100">
                        <a:latin typeface="Sylfaen"/>
                        <a:cs typeface="Sylfaen"/>
                      </a:endParaRPr>
                    </a:p>
                  </a:txBody>
                  <a:tcPr marL="0" marR="0" marT="8255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275"/>
                        </a:lnSpc>
                      </a:pPr>
                      <a:r>
                        <a:rPr lang="ka-GE" sz="1100" b="0" spc="-5" dirty="0" smtClean="0">
                          <a:latin typeface="Calibri Light"/>
                          <a:cs typeface="Calibri Light"/>
                        </a:rPr>
                        <a:t>229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296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Sylfaen"/>
                          <a:cs typeface="Sylfaen"/>
                        </a:rPr>
                        <a:t>ში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და</a:t>
                      </a:r>
                      <a:r>
                        <a:rPr sz="1100" spc="-3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ა</a:t>
                      </a:r>
                      <a:r>
                        <a:rPr sz="1100" spc="-20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დი</a:t>
                      </a:r>
                      <a:r>
                        <a:rPr sz="1100" spc="-10" dirty="0">
                          <a:latin typeface="Sylfaen"/>
                          <a:cs typeface="Sylfaen"/>
                        </a:rPr>
                        <a:t>ტ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ის</a:t>
                      </a:r>
                      <a:r>
                        <a:rPr sz="1100" spc="-3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10" dirty="0">
                          <a:latin typeface="Sylfaen"/>
                          <a:cs typeface="Sylfaen"/>
                        </a:rPr>
                        <a:t>ს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ამ</a:t>
                      </a:r>
                      <a:r>
                        <a:rPr sz="1100" spc="-10" dirty="0">
                          <a:latin typeface="Sylfaen"/>
                          <a:cs typeface="Sylfaen"/>
                        </a:rPr>
                        <a:t>სა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ხ</a:t>
                      </a:r>
                      <a:r>
                        <a:rPr sz="1100" spc="-5" dirty="0">
                          <a:latin typeface="Sylfaen"/>
                          <a:cs typeface="Sylfaen"/>
                        </a:rPr>
                        <a:t>უ</a:t>
                      </a:r>
                      <a:r>
                        <a:rPr sz="1100" dirty="0">
                          <a:latin typeface="Sylfaen"/>
                          <a:cs typeface="Sylfaen"/>
                        </a:rPr>
                        <a:t>რი</a:t>
                      </a:r>
                    </a:p>
                  </a:txBody>
                  <a:tcPr marL="0" marR="0" marT="7620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275"/>
                        </a:lnSpc>
                      </a:pPr>
                      <a:r>
                        <a:rPr lang="ka-GE" sz="1100" b="0" dirty="0" smtClean="0">
                          <a:latin typeface="Calibri Light"/>
                          <a:cs typeface="Calibri Light"/>
                        </a:rPr>
                        <a:t>32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7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55" dirty="0">
                          <a:latin typeface="Sylfaen"/>
                          <a:cs typeface="Sylfaen"/>
                        </a:rPr>
                        <a:t>ჯანდაცვისა</a:t>
                      </a:r>
                      <a:r>
                        <a:rPr sz="1100" spc="-3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20" dirty="0">
                          <a:latin typeface="Sylfaen"/>
                          <a:cs typeface="Sylfaen"/>
                        </a:rPr>
                        <a:t>და</a:t>
                      </a:r>
                      <a:r>
                        <a:rPr sz="1100" spc="-1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20" dirty="0">
                          <a:latin typeface="Sylfaen"/>
                          <a:cs typeface="Sylfaen"/>
                        </a:rPr>
                        <a:t>სოციალურ</a:t>
                      </a:r>
                      <a:r>
                        <a:rPr sz="1100" spc="-15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-30" dirty="0">
                          <a:latin typeface="Sylfaen"/>
                          <a:cs typeface="Sylfaen"/>
                        </a:rPr>
                        <a:t>საკითხთა</a:t>
                      </a:r>
                      <a:r>
                        <a:rPr sz="1100" spc="-20" dirty="0">
                          <a:latin typeface="Sylfaen"/>
                          <a:cs typeface="Sylfaen"/>
                        </a:rPr>
                        <a:t> </a:t>
                      </a:r>
                      <a:r>
                        <a:rPr sz="1100" spc="15" dirty="0">
                          <a:latin typeface="Sylfaen"/>
                          <a:cs typeface="Sylfaen"/>
                        </a:rPr>
                        <a:t>განყოფილება</a:t>
                      </a:r>
                      <a:endParaRPr sz="1100" dirty="0">
                        <a:latin typeface="Sylfaen"/>
                        <a:cs typeface="Sylfaen"/>
                      </a:endParaRPr>
                    </a:p>
                  </a:txBody>
                  <a:tcPr marL="0" marR="0" marT="9525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290"/>
                        </a:lnSpc>
                      </a:pPr>
                      <a:r>
                        <a:rPr lang="ka-GE" sz="1100" b="0" spc="-5" dirty="0" smtClean="0">
                          <a:latin typeface="Calibri Light"/>
                          <a:cs typeface="Calibri Light"/>
                        </a:rPr>
                        <a:t>6 696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48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Sylfaen"/>
                        <a:cs typeface="Sylfaen"/>
                      </a:endParaRPr>
                    </a:p>
                  </a:txBody>
                  <a:tcPr marL="0" marR="0" marT="7620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275"/>
                        </a:lnSpc>
                      </a:pP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296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25" dirty="0">
                          <a:latin typeface="Sylfaen"/>
                          <a:cs typeface="Sylfaen"/>
                        </a:rPr>
                        <a:t>სულ</a:t>
                      </a:r>
                      <a:r>
                        <a:rPr sz="1100" b="0" spc="-25" dirty="0">
                          <a:latin typeface="Calibri Light"/>
                          <a:cs typeface="Calibri Light"/>
                        </a:rPr>
                        <a:t>: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lnL w="6350">
                      <a:solidFill>
                        <a:srgbClr val="9CC2E4"/>
                      </a:solidFill>
                      <a:prstDash val="solid"/>
                    </a:lnL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275"/>
                        </a:lnSpc>
                      </a:pPr>
                      <a:r>
                        <a:rPr lang="en-US" sz="1100" b="0" spc="-5" dirty="0" smtClean="0">
                          <a:latin typeface="Calibri Light"/>
                          <a:cs typeface="Calibri Light"/>
                        </a:rPr>
                        <a:t>10</a:t>
                      </a:r>
                      <a:r>
                        <a:rPr lang="ka-GE" sz="1100" b="0" spc="-5" dirty="0" smtClean="0">
                          <a:latin typeface="Calibri Light"/>
                          <a:cs typeface="Calibri Light"/>
                        </a:rPr>
                        <a:t> 865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9CC2E4"/>
                      </a:solidFill>
                      <a:prstDash val="solid"/>
                    </a:lnR>
                    <a:lnT w="6350">
                      <a:solidFill>
                        <a:srgbClr val="9CC2E4"/>
                      </a:solidFill>
                      <a:prstDash val="solid"/>
                    </a:lnT>
                    <a:lnB w="6350">
                      <a:solidFill>
                        <a:srgbClr val="9CC2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14332"/>
              </p:ext>
            </p:extLst>
          </p:nvPr>
        </p:nvGraphicFramePr>
        <p:xfrm>
          <a:off x="152400" y="4495800"/>
          <a:ext cx="9144000" cy="2218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0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37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799">
                <a:tc gridSpan="2"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100" dirty="0">
                        <a:latin typeface="Sylfaen"/>
                        <a:cs typeface="Sylfaen"/>
                      </a:endParaRPr>
                    </a:p>
                  </a:txBody>
                  <a:tcPr marL="0" marR="0" marT="10795" marB="0">
                    <a:solidFill>
                      <a:srgbClr val="A4A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3257">
                <a:tc>
                  <a:txBody>
                    <a:bodyPr/>
                    <a:lstStyle/>
                    <a:p>
                      <a:pPr marL="100330" algn="just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მიმდინარე</a:t>
                      </a:r>
                      <a:r>
                        <a:rPr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წელს</a:t>
                      </a:r>
                      <a:r>
                        <a:rPr sz="12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,  </a:t>
                      </a:r>
                      <a:r>
                        <a:rPr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თელავის</a:t>
                      </a:r>
                      <a:r>
                        <a:rPr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მუნიციპალიტეტის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მერის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მიე</a:t>
                      </a:r>
                      <a:r>
                        <a:rPr lang="ka-GE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რ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გამოცემული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ინდივიდუალური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ადმინისტრაციულ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lang="ka-GE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-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სამართლებრივი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აქტების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რაოდენობა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</a:t>
                      </a:r>
                      <a:r>
                        <a:rPr sz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შეადგენს</a:t>
                      </a:r>
                      <a:r>
                        <a:rPr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Sylfaen"/>
                        </a:rPr>
                        <a:t>  1767-ს.</a:t>
                      </a:r>
                      <a:endParaRPr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Sylfaen"/>
                      </a:endParaRPr>
                    </a:p>
                  </a:txBody>
                  <a:tcPr marL="0" marR="0" marT="5080" marB="0">
                    <a:lnL w="6350">
                      <a:solidFill>
                        <a:srgbClr val="C8C8C8"/>
                      </a:solidFill>
                      <a:prstDash val="solid"/>
                    </a:lnL>
                    <a:lnB w="6350">
                      <a:solidFill>
                        <a:srgbClr val="C8C8C8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280035" algn="just">
                        <a:lnSpc>
                          <a:spcPts val="1250"/>
                        </a:lnSpc>
                      </a:pP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6350">
                      <a:solidFill>
                        <a:srgbClr val="C8C8C8"/>
                      </a:solidFill>
                      <a:prstDash val="solid"/>
                    </a:lnR>
                    <a:lnB w="6350">
                      <a:solidFill>
                        <a:srgbClr val="C8C8C8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52400"/>
            <a:ext cx="9753600" cy="6812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     </a:t>
            </a:r>
            <a:r>
              <a:rPr sz="1600" spc="4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თელ</a:t>
            </a:r>
            <a:r>
              <a:rPr sz="1600" spc="2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</a:t>
            </a:r>
            <a:r>
              <a:rPr sz="1600" spc="-9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ვ</a:t>
            </a:r>
            <a:r>
              <a:rPr sz="1600" spc="-1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</a:t>
            </a:r>
            <a:r>
              <a:rPr sz="1600" spc="-4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</a:t>
            </a:r>
            <a:r>
              <a:rPr sz="1600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z="1600" spc="-15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მუნიც</a:t>
            </a:r>
            <a:r>
              <a:rPr sz="1600" spc="-14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</a:t>
            </a:r>
            <a:r>
              <a:rPr sz="1600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პალიტეტის</a:t>
            </a:r>
            <a:r>
              <a:rPr sz="16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მერ</a:t>
            </a:r>
            <a:r>
              <a:rPr sz="1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</a:t>
            </a:r>
            <a:r>
              <a:rPr sz="1600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ის</a:t>
            </a:r>
            <a:r>
              <a:rPr sz="16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z="1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საფინანს</a:t>
            </a:r>
            <a:r>
              <a:rPr sz="1600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ო</a:t>
            </a:r>
            <a:r>
              <a:rPr sz="1600" b="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</a:t>
            </a:r>
            <a:r>
              <a:rPr sz="16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</a:t>
            </a:r>
            <a:r>
              <a:rPr sz="1600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</a:t>
            </a:r>
            <a:r>
              <a:rPr sz="1600" spc="-16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ბიუჯეტო</a:t>
            </a:r>
            <a:r>
              <a:rPr sz="1600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sz="16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სამს</a:t>
            </a:r>
            <a:r>
              <a:rPr sz="16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</a:t>
            </a:r>
            <a:r>
              <a:rPr sz="1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ხ</a:t>
            </a:r>
            <a:r>
              <a:rPr sz="1600" spc="-39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უ</a:t>
            </a:r>
            <a:r>
              <a:rPr sz="1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რი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000" dirty="0" smtClean="0">
              <a:latin typeface="Calibri Light"/>
              <a:cs typeface="Calibri Light"/>
            </a:endParaRP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თელავის მუნიციპალიტეტის 2022 წლის ბიუჯეტი დამტკიცებულ იქნა 2021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წლის 29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დეკემბერს და ბიუჯეტი განისაზღვრა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28302.0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ლარის ოდენობით.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წლის განმავლობაში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განხორციელებული ცვლილებების გათვალისწინებით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დაზუსტებული ბიუჯეტი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განისაზღვრა </a:t>
            </a:r>
            <a:endParaRPr lang="ka-GE" sz="1200" spc="-2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rgbClr val="FF0000"/>
                </a:solidFill>
                <a:latin typeface="Sylfaen"/>
                <a:cs typeface="Sylfaen"/>
              </a:rPr>
              <a:t>79213,82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ლარით. 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დაზუსტებული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ბიუჯეტით: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ბიუჯეტის შემოსულობები განისაზღვრა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66501,05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ათასი ლარით.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აქედან: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-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გადასახადებიდან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მიღებული შემოსავლების გეგმა განისაზღვრა -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26745,0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ლარით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;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- გრანტები -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33,914.57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ათასი ლარით, რომელშიც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გათვალისწინებულია მიზნობრივი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ტრანსფერი დელეგირებული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უფლებამოსილების განსახორციელებლად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; რეგიონებში განსახორციელებელი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პროექტების ფონდიდან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გამოყოფილი თანხა; სოფლის მხარდაჭერის პროგრამის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ფარგლებში გამოყოფილი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თანხა; სხვა ტრანსფერები (საჯარო სკოლების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ინფრასტრუქტურის გაუმჯობესების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მიზნით საქონლის, მომსახურებისა და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სამუშაოების შესყიდვისა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 მოსწავლეთა ტრანსპორტით უზრუნველყოფის);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მაღალმთიანი დასახლებების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განვითარების ფონდიდან გამოყოფილი თანხა;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2020-2022 წლების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საპილოტე რეგიონების ინტეგრირებული განვითარების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პროგრამის ფარგლებში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გამოყოფილი თანხა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endParaRPr lang="ka-GE" sz="1200" spc="-2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-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  სხვა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შემოსავლებიდან მიღებული შემოსავლების გეგმა განისაზღვრა - </a:t>
            </a:r>
            <a:r>
              <a:rPr lang="ka-GE" sz="1200" spc="-25" dirty="0" smtClean="0">
                <a:solidFill>
                  <a:srgbClr val="FF0000"/>
                </a:solidFill>
                <a:latin typeface="Sylfaen"/>
                <a:cs typeface="Sylfaen"/>
              </a:rPr>
              <a:t>4371,48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ლარით;</a:t>
            </a:r>
          </a:p>
          <a:p>
            <a:pPr marL="527050" marR="5080" indent="-171450" algn="just">
              <a:lnSpc>
                <a:spcPct val="116900"/>
              </a:lnSpc>
              <a:spcBef>
                <a:spcPts val="5"/>
              </a:spcBef>
              <a:buFontTx/>
              <a:buChar char="-"/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არაფინანსური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აქტივების კლებიდან მიღებული შემოსავლების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გეგმა განისაზღვრა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- </a:t>
            </a:r>
            <a:r>
              <a:rPr lang="ka-GE" sz="1200" spc="-25" dirty="0" smtClean="0">
                <a:solidFill>
                  <a:srgbClr val="FF0000"/>
                </a:solidFill>
                <a:latin typeface="Sylfaen"/>
                <a:cs typeface="Sylfaen"/>
              </a:rPr>
              <a:t>1470,0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ლარით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.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endParaRPr lang="ka-GE" sz="1200" spc="-2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დაგეგმილი შემოსულობების და წლის დასაწყისისათვის არსებული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ნაშთის ასახვით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განხორციელებული ცვლილებებით 2022 წლის ბიუჯეტის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გადასახდელები განისაზღვრა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-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79213,82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ათასი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ლარით.</a:t>
            </a:r>
            <a:endParaRPr lang="ka-GE" sz="1200" spc="-2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აქედან: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ინფრასტრუქტურის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განვითარება -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50840,18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ათასი ლარი;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დასუფთავება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 გარემოს დაცვა -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1682,29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ლარი;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განათლება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(სკოლამდელი აღზრდა, მოსწავლე ახალგაზრდობის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სახლი, ზოგადი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განათლების ხელშეწყობა ) –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8295,1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4 ათასი ლარი;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კულტურა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, ახალგაზრდობა და სპორტი -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7275,15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ლარი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;</a:t>
            </a:r>
            <a:endParaRPr lang="ka-GE" sz="1200" spc="-25" dirty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ჯანმრთელობის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დაცვა და სოციალური უზრუნველყოფა -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3740,42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ათასი ლარი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;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r>
              <a:rPr lang="ka-GE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მმართველობა 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და საერთო დანიშნულების ხარჯები - </a:t>
            </a:r>
            <a:r>
              <a:rPr lang="ka-GE" sz="1200" spc="-25" dirty="0">
                <a:solidFill>
                  <a:srgbClr val="FF0000"/>
                </a:solidFill>
                <a:latin typeface="Sylfaen"/>
                <a:cs typeface="Sylfaen"/>
              </a:rPr>
              <a:t>7380,64</a:t>
            </a:r>
            <a:r>
              <a:rPr lang="ka-GE" sz="12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ათასი ლარი;</a:t>
            </a:r>
          </a:p>
          <a:p>
            <a:pPr marL="355600" marR="5080" algn="just">
              <a:lnSpc>
                <a:spcPct val="116900"/>
              </a:lnSpc>
              <a:spcBef>
                <a:spcPts val="5"/>
              </a:spcBef>
              <a:tabLst>
                <a:tab pos="584835" algn="l"/>
              </a:tabLst>
            </a:pPr>
            <a:endParaRPr lang="en-US" sz="1200" spc="-2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  <a:p>
            <a:pPr marL="12700" marR="5715" algn="just">
              <a:lnSpc>
                <a:spcPct val="133600"/>
              </a:lnSpc>
              <a:spcBef>
                <a:spcPts val="780"/>
              </a:spcBef>
            </a:pPr>
            <a:endParaRPr lang="en-US" sz="1200" spc="-15" dirty="0" smtClean="0">
              <a:solidFill>
                <a:schemeClr val="tx2">
                  <a:lumMod val="60000"/>
                  <a:lumOff val="40000"/>
                </a:schemeClr>
              </a:solidFill>
              <a:latin typeface="Sylfaen"/>
              <a:cs typeface="Sylfae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846" y="6428943"/>
            <a:ext cx="9988677" cy="1343457"/>
            <a:chOff x="4572" y="6301740"/>
            <a:chExt cx="10060305" cy="1414780"/>
          </a:xfrm>
        </p:grpSpPr>
        <p:sp>
          <p:nvSpPr>
            <p:cNvPr id="4" name="object 4"/>
            <p:cNvSpPr/>
            <p:nvPr/>
          </p:nvSpPr>
          <p:spPr>
            <a:xfrm>
              <a:off x="10668" y="6307836"/>
              <a:ext cx="10048240" cy="1402080"/>
            </a:xfrm>
            <a:custGeom>
              <a:avLst/>
              <a:gdLst/>
              <a:ahLst/>
              <a:cxnLst/>
              <a:rect l="l" t="t" r="r" b="b"/>
              <a:pathLst>
                <a:path w="10048240" h="1402079">
                  <a:moveTo>
                    <a:pt x="0" y="1402080"/>
                  </a:moveTo>
                  <a:lnTo>
                    <a:pt x="10047732" y="1402080"/>
                  </a:lnTo>
                  <a:lnTo>
                    <a:pt x="10047732" y="0"/>
                  </a:lnTo>
                  <a:lnTo>
                    <a:pt x="0" y="0"/>
                  </a:lnTo>
                  <a:lnTo>
                    <a:pt x="0" y="140208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" y="7703820"/>
              <a:ext cx="10048240" cy="12700"/>
            </a:xfrm>
            <a:custGeom>
              <a:avLst/>
              <a:gdLst/>
              <a:ahLst/>
              <a:cxnLst/>
              <a:rect l="l" t="t" r="r" b="b"/>
              <a:pathLst>
                <a:path w="10048240" h="12700">
                  <a:moveTo>
                    <a:pt x="0" y="12191"/>
                  </a:moveTo>
                  <a:lnTo>
                    <a:pt x="10047732" y="12191"/>
                  </a:lnTo>
                  <a:lnTo>
                    <a:pt x="10047732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" y="6307836"/>
              <a:ext cx="10048240" cy="1402080"/>
            </a:xfrm>
            <a:custGeom>
              <a:avLst/>
              <a:gdLst/>
              <a:ahLst/>
              <a:cxnLst/>
              <a:rect l="l" t="t" r="r" b="b"/>
              <a:pathLst>
                <a:path w="10048240" h="1402079">
                  <a:moveTo>
                    <a:pt x="10047732" y="0"/>
                  </a:moveTo>
                  <a:lnTo>
                    <a:pt x="0" y="0"/>
                  </a:lnTo>
                  <a:lnTo>
                    <a:pt x="0" y="1402080"/>
                  </a:lnTo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56102" y="6453964"/>
            <a:ext cx="3429000" cy="113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Sylfaen"/>
                <a:cs typeface="Sylfaen"/>
              </a:rPr>
              <a:t>თე</a:t>
            </a:r>
            <a:r>
              <a:rPr sz="1100" spc="140" dirty="0">
                <a:solidFill>
                  <a:srgbClr val="FFFFFF"/>
                </a:solidFill>
                <a:latin typeface="Sylfaen"/>
                <a:cs typeface="Sylfaen"/>
              </a:rPr>
              <a:t>ლ</a:t>
            </a:r>
            <a:r>
              <a:rPr sz="1100" spc="40" dirty="0">
                <a:solidFill>
                  <a:srgbClr val="FFFFFF"/>
                </a:solidFill>
                <a:latin typeface="Sylfaen"/>
                <a:cs typeface="Sylfaen"/>
              </a:rPr>
              <a:t>ა</a:t>
            </a:r>
            <a:r>
              <a:rPr sz="1100" spc="-55" dirty="0">
                <a:solidFill>
                  <a:srgbClr val="FFFFFF"/>
                </a:solidFill>
                <a:latin typeface="Sylfaen"/>
                <a:cs typeface="Sylfaen"/>
              </a:rPr>
              <a:t>ვი</a:t>
            </a:r>
            <a:r>
              <a:rPr sz="1100" spc="-50" dirty="0">
                <a:solidFill>
                  <a:srgbClr val="FFFFFF"/>
                </a:solidFill>
                <a:latin typeface="Sylfaen"/>
                <a:cs typeface="Sylfaen"/>
              </a:rPr>
              <a:t>ს</a:t>
            </a:r>
            <a:r>
              <a:rPr sz="1100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Sylfaen"/>
                <a:cs typeface="Sylfaen"/>
              </a:rPr>
              <a:t>მ</a:t>
            </a:r>
            <a:r>
              <a:rPr sz="1100" spc="-275" dirty="0">
                <a:solidFill>
                  <a:srgbClr val="FFFFFF"/>
                </a:solidFill>
                <a:latin typeface="Sylfaen"/>
                <a:cs typeface="Sylfaen"/>
              </a:rPr>
              <a:t>უ</a:t>
            </a:r>
            <a:r>
              <a:rPr sz="1100" spc="-25" dirty="0">
                <a:solidFill>
                  <a:srgbClr val="FFFFFF"/>
                </a:solidFill>
                <a:latin typeface="Sylfaen"/>
                <a:cs typeface="Sylfaen"/>
              </a:rPr>
              <a:t>ნ</a:t>
            </a:r>
            <a:r>
              <a:rPr sz="1100" spc="-114" dirty="0">
                <a:solidFill>
                  <a:srgbClr val="FFFFFF"/>
                </a:solidFill>
                <a:latin typeface="Sylfaen"/>
                <a:cs typeface="Sylfaen"/>
              </a:rPr>
              <a:t>ი</a:t>
            </a:r>
            <a:r>
              <a:rPr sz="1100" spc="-75" dirty="0">
                <a:solidFill>
                  <a:srgbClr val="FFFFFF"/>
                </a:solidFill>
                <a:latin typeface="Sylfaen"/>
                <a:cs typeface="Sylfaen"/>
              </a:rPr>
              <a:t>ც</a:t>
            </a:r>
            <a:r>
              <a:rPr sz="1100" spc="-65" dirty="0">
                <a:solidFill>
                  <a:srgbClr val="FFFFFF"/>
                </a:solidFill>
                <a:latin typeface="Sylfaen"/>
                <a:cs typeface="Sylfaen"/>
              </a:rPr>
              <a:t>ი</a:t>
            </a:r>
            <a:r>
              <a:rPr sz="1100" spc="-70" dirty="0">
                <a:solidFill>
                  <a:srgbClr val="FFFFFF"/>
                </a:solidFill>
                <a:latin typeface="Sylfaen"/>
                <a:cs typeface="Sylfaen"/>
              </a:rPr>
              <a:t>პ</a:t>
            </a:r>
            <a:r>
              <a:rPr sz="1100" spc="30" dirty="0">
                <a:solidFill>
                  <a:srgbClr val="FFFFFF"/>
                </a:solidFill>
                <a:latin typeface="Sylfaen"/>
                <a:cs typeface="Sylfaen"/>
              </a:rPr>
              <a:t>ა</a:t>
            </a:r>
            <a:r>
              <a:rPr sz="1100" spc="140" dirty="0">
                <a:solidFill>
                  <a:srgbClr val="FFFFFF"/>
                </a:solidFill>
                <a:latin typeface="Sylfaen"/>
                <a:cs typeface="Sylfaen"/>
              </a:rPr>
              <a:t>ლ</a:t>
            </a:r>
            <a:r>
              <a:rPr sz="1100" spc="-95" dirty="0">
                <a:solidFill>
                  <a:srgbClr val="FFFFFF"/>
                </a:solidFill>
                <a:latin typeface="Sylfaen"/>
                <a:cs typeface="Sylfaen"/>
              </a:rPr>
              <a:t>ი</a:t>
            </a:r>
            <a:r>
              <a:rPr sz="1100" spc="-135" dirty="0">
                <a:solidFill>
                  <a:srgbClr val="FFFFFF"/>
                </a:solidFill>
                <a:latin typeface="Sylfaen"/>
                <a:cs typeface="Sylfaen"/>
              </a:rPr>
              <a:t>ტ</a:t>
            </a:r>
            <a:r>
              <a:rPr sz="1100" spc="-10" dirty="0">
                <a:solidFill>
                  <a:srgbClr val="FFFFFF"/>
                </a:solidFill>
                <a:latin typeface="Sylfaen"/>
                <a:cs typeface="Sylfaen"/>
              </a:rPr>
              <a:t>ე</a:t>
            </a:r>
            <a:r>
              <a:rPr sz="1100" spc="-114" dirty="0">
                <a:solidFill>
                  <a:srgbClr val="FFFFFF"/>
                </a:solidFill>
                <a:latin typeface="Sylfaen"/>
                <a:cs typeface="Sylfaen"/>
              </a:rPr>
              <a:t>ტ</a:t>
            </a:r>
            <a:r>
              <a:rPr sz="1100" spc="-65" dirty="0">
                <a:solidFill>
                  <a:srgbClr val="FFFFFF"/>
                </a:solidFill>
                <a:latin typeface="Sylfaen"/>
                <a:cs typeface="Sylfaen"/>
              </a:rPr>
              <a:t>ის</a:t>
            </a:r>
            <a:r>
              <a:rPr sz="110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Sylfaen"/>
                <a:cs typeface="Sylfaen"/>
              </a:rPr>
              <a:t>მ</a:t>
            </a:r>
            <a:r>
              <a:rPr sz="1100" dirty="0">
                <a:solidFill>
                  <a:srgbClr val="FFFFFF"/>
                </a:solidFill>
                <a:latin typeface="Sylfaen"/>
                <a:cs typeface="Sylfaen"/>
              </a:rPr>
              <a:t>ერ</a:t>
            </a:r>
            <a:r>
              <a:rPr sz="1100" spc="-15" dirty="0">
                <a:solidFill>
                  <a:srgbClr val="FFFFFF"/>
                </a:solidFill>
                <a:latin typeface="Sylfaen"/>
                <a:cs typeface="Sylfaen"/>
              </a:rPr>
              <a:t>ი</a:t>
            </a:r>
            <a:r>
              <a:rPr sz="1100" spc="40" dirty="0">
                <a:solidFill>
                  <a:srgbClr val="FFFFFF"/>
                </a:solidFill>
                <a:latin typeface="Sylfaen"/>
                <a:cs typeface="Sylfaen"/>
              </a:rPr>
              <a:t>ა</a:t>
            </a:r>
            <a:endParaRPr sz="1100" dirty="0">
              <a:latin typeface="Sylfaen"/>
              <a:cs typeface="Sylfaen"/>
            </a:endParaRPr>
          </a:p>
          <a:p>
            <a:pPr marL="12700" marR="5080" algn="ctr">
              <a:lnSpc>
                <a:spcPct val="186500"/>
              </a:lnSpc>
              <a:spcBef>
                <a:spcPts val="15"/>
              </a:spcBef>
            </a:pPr>
            <a:r>
              <a:rPr sz="1100" spc="10" dirty="0">
                <a:solidFill>
                  <a:srgbClr val="FFFFFF"/>
                </a:solidFill>
                <a:latin typeface="Sylfaen"/>
                <a:cs typeface="Sylfaen"/>
              </a:rPr>
              <a:t>ქ.</a:t>
            </a:r>
            <a:r>
              <a:rPr sz="1100" dirty="0">
                <a:solidFill>
                  <a:srgbClr val="FFFFFF"/>
                </a:solidFill>
                <a:latin typeface="Sylfaen"/>
                <a:cs typeface="Sylfaen"/>
              </a:rPr>
              <a:t> თელავი,</a:t>
            </a:r>
            <a:r>
              <a:rPr sz="1100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Sylfaen"/>
                <a:cs typeface="Sylfaen"/>
              </a:rPr>
              <a:t>ერეკლე</a:t>
            </a:r>
            <a:r>
              <a:rPr sz="1100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Sylfaen"/>
                <a:cs typeface="Sylfaen"/>
              </a:rPr>
              <a:t>II-ის</a:t>
            </a:r>
            <a:r>
              <a:rPr sz="1100" spc="-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Sylfaen"/>
                <a:cs typeface="Sylfaen"/>
              </a:rPr>
              <a:t>გამზრი</a:t>
            </a:r>
            <a:r>
              <a:rPr sz="1100" spc="-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dirty="0">
                <a:solidFill>
                  <a:srgbClr val="FFFFFF"/>
                </a:solidFill>
                <a:latin typeface="Sylfaen"/>
                <a:cs typeface="Sylfaen"/>
              </a:rPr>
              <a:t>16 +995 </a:t>
            </a:r>
            <a:r>
              <a:rPr sz="1100" spc="-5" dirty="0">
                <a:solidFill>
                  <a:srgbClr val="FFFFFF"/>
                </a:solidFill>
                <a:latin typeface="Sylfaen"/>
                <a:cs typeface="Sylfaen"/>
              </a:rPr>
              <a:t>(350)</a:t>
            </a:r>
            <a:r>
              <a:rPr sz="110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dirty="0" smtClean="0">
                <a:solidFill>
                  <a:srgbClr val="FFFFFF"/>
                </a:solidFill>
                <a:latin typeface="Sylfaen"/>
                <a:cs typeface="Sylfaen"/>
              </a:rPr>
              <a:t>27 36 50</a:t>
            </a:r>
            <a:r>
              <a:rPr sz="1100" spc="-15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100" spc="-5" dirty="0" smtClean="0">
                <a:solidFill>
                  <a:srgbClr val="FFFFFF"/>
                </a:solidFill>
                <a:latin typeface="Sylfaen"/>
                <a:cs typeface="Sylfaen"/>
                <a:hlinkClick r:id="rId2"/>
              </a:rPr>
              <a:t>info@telavi.gov.ge</a:t>
            </a:r>
            <a:endParaRPr sz="1100" dirty="0">
              <a:latin typeface="Sylfaen"/>
              <a:cs typeface="Sylfae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Sylfaen"/>
              <a:cs typeface="Sylfaen"/>
            </a:endParaRPr>
          </a:p>
          <a:p>
            <a:pPr marL="955675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Sylfaen"/>
                <a:cs typeface="Sylfaen"/>
                <a:hlinkClick r:id="rId3"/>
              </a:rPr>
              <a:t>WWW.TELAVI.GOV.GE</a:t>
            </a:r>
            <a:endParaRPr sz="1100" dirty="0">
              <a:latin typeface="Sylfaen"/>
              <a:cs typeface="Sylfa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80999" y="381000"/>
            <a:ext cx="9467087" cy="4344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ka-GE" sz="1200" spc="50" dirty="0" smtClean="0"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 smtClean="0">
              <a:solidFill>
                <a:srgbClr val="C00000"/>
              </a:solidFill>
              <a:latin typeface="Sylfaen"/>
              <a:cs typeface="Sylfae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x-none" sz="1200" b="1" spc="50" dirty="0">
              <a:solidFill>
                <a:srgbClr val="C00000"/>
              </a:solidFill>
              <a:latin typeface="Sylfaen"/>
              <a:cs typeface="Sylfae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948" y="228600"/>
            <a:ext cx="9192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თელავში მიმდინარეობს გზების სარეაბილიტაციო სამუშოები: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მუსხელიშვილის ქუჩის რეაბილიტაცია (800 გრძ.მ.) - პროექტის ღირებულება - 498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000ლარი (ადგილობრივი ბიუჯეტი);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ქ.თელავში, იყალთოს ქუჩის ქვაფენილით მოწყობის სამუშაოები (150 გრძ.მ.) - პროექტის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- 115 050 ლარი (რეგ.ფონდი);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ქ.თელავში, მშვიდობის ქუჩის (ნაწილის) რეაბილიტაცია (700 გრძ.მ.) - პროექტის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- 447 201 ლარი (რეგ.ფონდი);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უნივერსიტეტის მიმდებარე ტერიტორიაზე მრავალფუნქციურ ობიექტებთან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მისასვლელი გზის და პარკინგის მოწყობა (2 653 გრძ.მ) - პროექტის ღირებულება - 316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372 ლარი;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ალაზნის გამზირის საგზაო ინფრასტრუქტურის რეაბილიტაცია - (3 000 გრძ.მ.) -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- 2 577 752 ლარი.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თელავის მუნიციპალიტეტის სოფლებში მიმდინარეობს გზების სარეაბილიტაიო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სამუშაოები: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ვანთის შიდა საუბნო გზის რეაბილიტაცია (300 გრძ.მ.) - პროექტის ღირებულება -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125 470 ლარი (ადგილობრივი ბიუჯეტი);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ვანთაში შიდა საუბნო გზის რეაბილიტაცია (317 გრძ.მ.) - პროექტის ღირებულება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- 230 801ლარი (ადგილობრივი ბიუჯეტი);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გულგულაში შიდა საუბნო გზის რეაბილიტცია (390 გრძ.მ.) - პროექტის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- 425 000 ლარი (რეგ.ფონდი);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ნასამხრალში შიდა საუბნო გზის რეაბილიტაცია (300 გრძ.მ.) - პროექტის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- 198 000 ლარი (დგილობრივი ბიუჯეტი).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8" y="5029200"/>
            <a:ext cx="1572452" cy="2171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16" y="5048865"/>
            <a:ext cx="1853344" cy="2151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94" y="341574"/>
            <a:ext cx="2922606" cy="194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16" y="5048865"/>
            <a:ext cx="1828168" cy="2151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48865"/>
            <a:ext cx="1905000" cy="2151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06" y="2553389"/>
            <a:ext cx="2888193" cy="1726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021" y="613385"/>
            <a:ext cx="8772779" cy="44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25499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1024255" algn="l"/>
                <a:tab pos="1898014" algn="l"/>
                <a:tab pos="2669540" algn="l"/>
                <a:tab pos="3669029" algn="l"/>
                <a:tab pos="4644390" algn="l"/>
                <a:tab pos="4964430" algn="l"/>
              </a:tabLst>
            </a:pPr>
            <a:endParaRPr lang="ka-GE" sz="1100" dirty="0">
              <a:latin typeface="Calibri Light"/>
              <a:cs typeface="Calibri Light"/>
            </a:endParaRPr>
          </a:p>
          <a:p>
            <a:pPr marL="12700" marR="5080">
              <a:lnSpc>
                <a:spcPct val="125499"/>
              </a:lnSpc>
              <a:spcBef>
                <a:spcPts val="95"/>
              </a:spcBef>
              <a:tabLst>
                <a:tab pos="1024255" algn="l"/>
                <a:tab pos="1898014" algn="l"/>
                <a:tab pos="2669540" algn="l"/>
                <a:tab pos="3669029" algn="l"/>
                <a:tab pos="4644390" algn="l"/>
                <a:tab pos="4964430" algn="l"/>
              </a:tabLst>
            </a:pPr>
            <a:endParaRPr sz="1100" b="0" dirty="0" smtClean="0">
              <a:latin typeface="Calibri Light"/>
              <a:cs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210" y="533400"/>
            <a:ext cx="929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თელავში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მიმდინარეობს მრავალსართულიანი საცხოვრებელი კორპუსების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ეზოების კეთილმოწყობის სამუშაოები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ალაზნის გამზირ, კავკასიონის შესახვევის, აღმაშენებლი გამზირის, აღმაშენებლი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შესახვევის და ნ.დუმბაძის ქუჩის კორპუსების ეზოების რეაბილიტაცია (1155 გრძ.მ.) -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- 715 715 ლარი (რეგ.ფონდი);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თაყაიშვილის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N12, N14, N1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N3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საცხოვრებელი კორპუსების შესასვლელებისა და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ეზოების რებილიტაცია (862 გრძ.მ.) - პროექტის ღირებულება - 560748 ლარი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(რეგ.ფონდი).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ასევე, 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თელავში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 თელავის მუნიციპალიტეტის ტერიტორიაზე ეტაპობრივად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მიმდინარეობს დაზიანებული ასფალტიანი გზების ორმოული და ეკრანული შეკეთების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სამუშაოები - ღირებულებით - 374 001 ლარი; გარდა ამისა, ეტაპობრივად, წლის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განმავლობაში მიმდინარეობს თელავის მუნიციპალიტეტის ტერიტორიაზე სიჩქარის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შემზღუდავი ბარიერების (ბორცვების) მოწყობის სამუშაოები ღირებულებით - 63 286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ლარი. ასევე, მიმდინარეობს ქ. თელავის ქუჩებში ახალი საგზაო ნიშნების მოწყობისა და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ჰორიზონტალური მონიშვნების სამუშაოები ღირებულებით 41 512 ლარი.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თელავის მუნიციპალიტეტის სოფლებში მოწესრიგდა შიდა საუბნო გზები (მონაფრეზის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გაშლა) - ვარდისუბანი, რუისპირი, იყალთო, გულგულა კურდღელაური - (სულ 2 140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გრძ.მ.) - სამუშაოების სრული ღირებულება - 39 203 ლარი (ადგილობრივი ბიუჯეტი).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5690"/>
            <a:ext cx="2286000" cy="1523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07458"/>
            <a:ext cx="2286000" cy="1826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0" y="4876800"/>
            <a:ext cx="2950880" cy="2017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76800"/>
            <a:ext cx="2743200" cy="205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84" y="4876800"/>
            <a:ext cx="2683816" cy="2056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9448800" cy="6629400"/>
          </a:xfrm>
        </p:spPr>
        <p:txBody>
          <a:bodyPr/>
          <a:lstStyle/>
          <a:p>
            <a:pPr algn="l"/>
            <a:r>
              <a:rPr lang="ka-GE" sz="1400" b="1" dirty="0" smtClean="0">
                <a:solidFill>
                  <a:srgbClr val="FF0000"/>
                </a:solidFill>
              </a:rPr>
              <a:t>გარე   განათება</a:t>
            </a:r>
            <a:r>
              <a:rPr lang="ka-GE" sz="1400" b="1" dirty="0">
                <a:solidFill>
                  <a:schemeClr val="tx1"/>
                </a:solidFill>
              </a:rPr>
              <a:t/>
            </a:r>
            <a:br>
              <a:rPr lang="ka-GE" sz="1400" b="1" dirty="0">
                <a:solidFill>
                  <a:schemeClr val="tx1"/>
                </a:solidFill>
              </a:rPr>
            </a:br>
            <a:r>
              <a:rPr lang="ka-GE" sz="1400" b="1" dirty="0">
                <a:solidFill>
                  <a:schemeClr val="tx1"/>
                </a:solidFill>
              </a:rPr>
              <a:t/>
            </a:r>
            <a:br>
              <a:rPr lang="ka-GE" sz="1400" b="1" dirty="0">
                <a:solidFill>
                  <a:schemeClr val="tx1"/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სოფლის მხარდაჭერის პროგრამის ფარგლებში დასრულდა გარე-განათების ახალი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ქსელის მოწყობის სამუშაოები შემდეგ სოფლებში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ქვემო ხოდაშენში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პროექტის ღირებულება -39 868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კისისხევში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პროექტის ღირებულება - 39 842ლარი;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ყარაჯალაში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პროექტის ღირებულება - 39 834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რუისპირში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პროექტის ღირებულება - 39 843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ახატელში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პროექტის ღირებულება - 9 649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იყალთოში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პროექტის ღირებულება -39 834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გარე-განათბის ახალი ქსელის მოწყობის სამუშაოები მიმდინარეობს შემდეგ სოფლებში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აკურაში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პროექტის ღირებულება - 39 874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ვანთაში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პროექტის ღირებულება -29 982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ნასამხრალში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პროექტის ღირებულება -29 982 ლარი;</a:t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ფშაველში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პროექტის ღირებულება -39 848 ლარი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b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 sz="1200" dirty="0" smtClean="0">
                <a:solidFill>
                  <a:schemeClr val="tx1"/>
                </a:solidFill>
              </a:rPr>
              <a:t/>
            </a:r>
            <a:br>
              <a:rPr lang="ka-GE" sz="1200" dirty="0" smtClean="0">
                <a:solidFill>
                  <a:schemeClr val="tx1"/>
                </a:solidFill>
              </a:rPr>
            </a:br>
            <a:r>
              <a:rPr lang="ka-GE" sz="1200" b="1" dirty="0">
                <a:solidFill>
                  <a:schemeClr val="tx1"/>
                </a:solidFill>
              </a:rPr>
              <a:t/>
            </a:r>
            <a:br>
              <a:rPr lang="ka-GE" sz="1200" b="1" dirty="0">
                <a:solidFill>
                  <a:schemeClr val="tx1"/>
                </a:solidFill>
              </a:rPr>
            </a:br>
            <a:r>
              <a:rPr lang="ka-GE" sz="1200" b="1" dirty="0" smtClean="0">
                <a:solidFill>
                  <a:schemeClr val="tx1"/>
                </a:solidFill>
              </a:rPr>
              <a:t/>
            </a:r>
            <a:br>
              <a:rPr lang="ka-GE" sz="1200" b="1" dirty="0" smtClean="0">
                <a:solidFill>
                  <a:schemeClr val="tx1"/>
                </a:solidFill>
              </a:rPr>
            </a:br>
            <a:r>
              <a:rPr lang="ka-GE" sz="1400" b="1" dirty="0" smtClean="0">
                <a:solidFill>
                  <a:schemeClr val="tx1"/>
                </a:solidFill>
              </a:rPr>
              <a:t/>
            </a:r>
            <a:br>
              <a:rPr lang="ka-GE" sz="1400" b="1" dirty="0" smtClean="0">
                <a:solidFill>
                  <a:schemeClr val="tx1"/>
                </a:solidFill>
              </a:rPr>
            </a:br>
            <a:r>
              <a:rPr lang="ka-GE" sz="1200" dirty="0"/>
              <a:t/>
            </a:r>
            <a:br>
              <a:rPr lang="ka-GE" sz="1200" dirty="0"/>
            </a:b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2057400" cy="2743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52" y="4360271"/>
            <a:ext cx="2059244" cy="2743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23" y="4377813"/>
            <a:ext cx="2057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4377813"/>
            <a:ext cx="2152650" cy="27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57200"/>
            <a:ext cx="9448800" cy="6863417"/>
          </a:xfrm>
        </p:spPr>
        <p:txBody>
          <a:bodyPr/>
          <a:lstStyle/>
          <a:p>
            <a:r>
              <a:rPr lang="ka-GE" sz="1400" dirty="0" smtClean="0">
                <a:solidFill>
                  <a:srgbClr val="FF0000"/>
                </a:solidFill>
              </a:rPr>
              <a:t>სასმელი წყალი </a:t>
            </a:r>
            <a:endParaRPr lang="ka-GE" sz="1400" dirty="0">
              <a:solidFill>
                <a:srgbClr val="FF0000"/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თელავის მუნიციპალიტეტის სოფლებში სასმელი წყლის მიმართულების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განხორციელდა შემდეგი სახის პროექტები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ლალისყურში მოეწყო სასმელი წყლის ახალი ჭაბურღილი - პროექტის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- 196 700 ლარი (ადგილობრივი ბიჯეტი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სოფელი ვარდისუბანში მოეწყო სასმელი წყლის ახალი ჭაბურღილი - პროექტის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- 149 500 ლარი (ადგილობრივი ბიჯეტი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გულგულაში მოეწყო სასმელი წყლის ახალი ჭაბურღილი - პროექტის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- 162 800 ლარი (ადგილობრივი ბიჯეტი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ბუშეტში მოეწყო სასმელი წყლის ახალი ჭაბურღილი - პროექტის ღირებულება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140 300 ლარი (ადგილობრივი ბიჯეტი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ქვემო ხოდაშენში განხორციელდა წყალმომარაგების შიდა ქსელის რეაბილიტაცია</a:t>
            </a:r>
          </a:p>
          <a:p>
            <a:pPr marL="171450" indent="-171450">
              <a:buFontTx/>
              <a:buChar char="-"/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- 90 860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marL="171450" indent="-171450">
              <a:buFontTx/>
              <a:buChar char="-"/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ართანაში მოეწყო სასმელი წყლის ახალი ჭაბურღილი - პროექტის ღირებულება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254 500 ლარი (აგილობრივი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კისისხევში მოწეყო სასმელი წყლის ახალი მაგისტრალური მილსადენის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- 99 988 ლარი (ადგიობრივი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ქვ.ხოდაშენში არსებულ ჭაბურღილთან მოეწყო სასმელი წყლის ახალი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რეზერვუარი და მოხდა ქსელის ნაწილობრივი რეაბილიტაცია - პროქტის ღირებულება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29 500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იყალთოში განხორციელდა დაზიანებული სასმელი წყლის ქსელის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რეაბილიტაცია - პროექტის ღირებულება - 15 466 ლარი (ადგილობრივი ბიუჯეტი);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თეთრიწყლებში მოეწყო სასმელი წყლის ახალი ჭაბურღილი - პროექტის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- 216 001 ლარი (მთის ფონდი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წინანდალში განხორციელდა არსებული ჭაბურღილის (კოორდინატებით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5073775; Y 5146034)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აღდგენის სამუშაოები - პროექტის ღირებულება - 12 862 ლრი.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58" y="457200"/>
            <a:ext cx="1712042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58" y="2743200"/>
            <a:ext cx="1728019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32" y="5029200"/>
            <a:ext cx="1728019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9296400" cy="6678751"/>
          </a:xfrm>
        </p:spPr>
        <p:txBody>
          <a:bodyPr/>
          <a:lstStyle/>
          <a:p>
            <a:r>
              <a:rPr lang="ka-GE" sz="1400" dirty="0" smtClean="0">
                <a:solidFill>
                  <a:srgbClr val="FF0000"/>
                </a:solidFill>
              </a:rPr>
              <a:t>სასმელი წყლის სარეაბილიტაციო სამუშაოები მიმდინარეობს</a:t>
            </a:r>
            <a:r>
              <a:rPr lang="ka-GE" sz="1400" dirty="0">
                <a:solidFill>
                  <a:srgbClr val="FF0000"/>
                </a:solidFill>
              </a:rPr>
              <a:t>: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შალაურში სასმელი წყლის ახალი ჭაბურღილის მოწყობის სამუშაოები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- 175 000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აკურაში სასმელი წყლის ახალი ჭაბურღილის მოწყობის სამუშაოები - პროექტის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- 149 301ლარი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ართანაში სასმელი წყლის ახალი ჭაბურღილის მოწყობის სამუშაოები - 152 907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ლალისყურის სასმელი წყლის ახალი სათავე ნაგებობის მოწყობის სამუშაოები -</a:t>
            </a:r>
          </a:p>
          <a:p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- 245 310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333265"/>
            <a:ext cx="1714500" cy="2344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8" y="3352800"/>
            <a:ext cx="1604963" cy="2251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3" y="3324585"/>
            <a:ext cx="1775903" cy="2307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87" y="3320973"/>
            <a:ext cx="1844673" cy="2307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44" y="3343096"/>
            <a:ext cx="1735956" cy="2335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22" y="685800"/>
            <a:ext cx="2628315" cy="17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90678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>
                <a:solidFill>
                  <a:srgbClr val="FF0000"/>
                </a:solidFill>
              </a:rPr>
              <a:t>შენობა </a:t>
            </a:r>
            <a:r>
              <a:rPr lang="ka-GE" sz="1400" dirty="0">
                <a:solidFill>
                  <a:srgbClr val="FF0000"/>
                </a:solidFill>
              </a:rPr>
              <a:t>- </a:t>
            </a:r>
            <a:r>
              <a:rPr lang="ka-GE" sz="1400" dirty="0" smtClean="0">
                <a:solidFill>
                  <a:srgbClr val="FF0000"/>
                </a:solidFill>
              </a:rPr>
              <a:t>ნაგებობები</a:t>
            </a:r>
            <a:endParaRPr lang="ka-GE" sz="1400" dirty="0">
              <a:solidFill>
                <a:srgbClr val="FF0000"/>
              </a:solidFill>
            </a:endParaRPr>
          </a:p>
          <a:p>
            <a:endParaRPr lang="ka-GE" sz="1200" dirty="0"/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სოფლის მხარდაჭერის პროგრამის ფარგლებში განხორციელდა სოფელ გულგულისა (40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 ლარი) და სოფელ ვარდისუბნის (40 000ლარი) ამბულატორიების ოთახების</a:t>
            </a: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რეაბილიტაცია;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შალაურში განხორციელდა ხანძრისგან დაზიანებული საცხოვრებელი სახლის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სახურავის სარეაბილიტაციო სამუშაოები - სამუშაოების ღირებულება - 20 637 ლარი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თელავში განხორციელდა ქეთევან წამებულის ქუჩა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N5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კორპუსის სტიქიის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შედეგად დაზიანებული ფასადის შეკეთების სამუშაოები - სამუშაოების ღირებულება -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21 240 ლარი (ადგილობივი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ამ ეტაპზე მიმდინარეობს: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ბუშეტის ადმინისტრაციული შენობის სარეაბილიტაციო სამუშაოები - პროექტის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- 54 024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ლეჩურში ამბულატორიის ახალი შენობის მშენებლობის სამუშაოები - პროექტის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- 160 000ლარი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სოფ.ართანაში ახალი ამბულტორიის მშენებლობა - პროექტის ღირებულება - 163 421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ქალაქ თელავის საბავშვო ბიბლიოთეკის სრული რეაბილიტაციის სამუშაოები -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პროექტის ღირებულება - 298 554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pPr algn="just"/>
            <a:endParaRPr lang="ka-GE" sz="1400" dirty="0">
              <a:solidFill>
                <a:srgbClr val="FF0000"/>
              </a:solidFill>
            </a:endParaRPr>
          </a:p>
          <a:p>
            <a:pPr algn="just"/>
            <a:r>
              <a:rPr lang="ka-GE" sz="1400" dirty="0" smtClean="0">
                <a:solidFill>
                  <a:srgbClr val="FF0000"/>
                </a:solidFill>
              </a:rPr>
              <a:t>ხევები </a:t>
            </a:r>
          </a:p>
          <a:p>
            <a:pPr algn="just"/>
            <a:endParaRPr lang="ka-GE" sz="1400" dirty="0">
              <a:solidFill>
                <a:srgbClr val="FF0000"/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დასრულებული: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კურდღელაურის ტერიტორიაზე არსებული „უსახელო ხევის“ გაწმენდის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სამუშაოები - პროექტის ღირებულება - 29 799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algn="just"/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სოფელ ართანაში მდინარე დიდხევის ნაპირსამაგრი სამუშაოები - პროექტის</a:t>
            </a:r>
          </a:p>
          <a:p>
            <a:pPr algn="just"/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ღირებულება -106 432 ლარი (ადგილობრივი ბიუჯეტი).</a:t>
            </a:r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ka-G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"/>
            <a:ext cx="1676400" cy="1088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73791"/>
            <a:ext cx="1666447" cy="1037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74" y="3438644"/>
            <a:ext cx="1664049" cy="1149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67142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304800"/>
            <a:ext cx="9142095" cy="54028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2992755" algn="just">
              <a:lnSpc>
                <a:spcPct val="134100"/>
              </a:lnSpc>
              <a:spcBef>
                <a:spcPts val="90"/>
              </a:spcBef>
              <a:tabLst>
                <a:tab pos="241935" algn="l"/>
              </a:tabLst>
            </a:pPr>
            <a:r>
              <a:rPr lang="ka-GE" sz="1400" dirty="0" smtClean="0">
                <a:solidFill>
                  <a:srgbClr val="FF0000"/>
                </a:solidFill>
                <a:latin typeface="Sylfaen" panose="010A0502050306030303" pitchFamily="18" charset="0"/>
                <a:cs typeface="Calibri Light"/>
              </a:rPr>
              <a:t>სკოლამდელი  აღზრდის  დაწესებულებები</a:t>
            </a:r>
            <a:endParaRPr lang="ka-GE" sz="1400" dirty="0">
              <a:solidFill>
                <a:srgbClr val="FF0000"/>
              </a:solidFill>
              <a:latin typeface="Sylfaen" panose="010A0502050306030303" pitchFamily="18" charset="0"/>
              <a:cs typeface="Calibri Light"/>
            </a:endParaRP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  <a:cs typeface="Calibri Light"/>
            </a:endParaRPr>
          </a:p>
          <a:p>
            <a:pPr marL="12065" marR="2992755" algn="just">
              <a:lnSpc>
                <a:spcPct val="134100"/>
              </a:lnSpc>
              <a:spcBef>
                <a:spcPts val="90"/>
              </a:spcBef>
              <a:tabLst>
                <a:tab pos="241935" algn="l"/>
              </a:tabLst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       დასრულდა:</a:t>
            </a:r>
          </a:p>
          <a:p>
            <a:pPr marL="12065" marR="2992755" algn="just">
              <a:lnSpc>
                <a:spcPct val="134100"/>
              </a:lnSpc>
              <a:spcBef>
                <a:spcPts val="90"/>
              </a:spcBef>
              <a:tabLst>
                <a:tab pos="241935" algn="l"/>
              </a:tabLst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  <a:cs typeface="Calibri Light"/>
            </a:endParaRP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სოფელ წინანდლის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N1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ბაღის ნაწილობრივი რეაბილიტაციის სამუშაოები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- 67 608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);</a:t>
            </a: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  <a:cs typeface="Calibri Light"/>
            </a:endParaRP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სოფელ შალაურში საბავშვო ბაღის სახურავის სარეაბილიტაციო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სამუშაოები 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- 70 800 ლარი (ადგილობრივი ბიუჯეტი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);</a:t>
            </a: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  <a:cs typeface="Calibri Light"/>
            </a:endParaRP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ქ.თელავის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N1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საბავო ბაღის სარეაბილიტაციო სამუშაოები (ენერგო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ეფექტურობის ღონისძიებები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და შიდა სარემონტო სამუშაოები) - პროექტი არის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მრავალწლიანი; სამუშაოების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პირველი ეტაპი დასრულდა გასული წლის დეკემბერში და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დარჩენილი ნაწილი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დასრულების ეტაპზეა. სამუშაოების სრული ღირებულებაა - 543 345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ლარი (რეგ.ფონდი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).</a:t>
            </a: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  <a:cs typeface="Calibri Light"/>
            </a:endParaRPr>
          </a:p>
          <a:p>
            <a:pPr marL="12065" marR="2992755" algn="just">
              <a:lnSpc>
                <a:spcPct val="134100"/>
              </a:lnSpc>
              <a:spcBef>
                <a:spcPts val="90"/>
              </a:spcBef>
              <a:tabLst>
                <a:tab pos="241935" algn="l"/>
              </a:tabLst>
            </a:pP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       მიმდინარეობს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:</a:t>
            </a: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endParaRPr lang="ka-GE" sz="1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  <a:cs typeface="Calibri Light"/>
            </a:endParaRPr>
          </a:p>
          <a:p>
            <a:pPr marL="297815" marR="2992755" indent="-285750" algn="just">
              <a:lnSpc>
                <a:spcPct val="134100"/>
              </a:lnSpc>
              <a:spcBef>
                <a:spcPts val="90"/>
              </a:spcBef>
              <a:buFont typeface="Wingdings" panose="05000000000000000000" pitchFamily="2" charset="2"/>
              <a:buChar char="v"/>
              <a:tabLst>
                <a:tab pos="241935" algn="l"/>
              </a:tabLst>
            </a:pP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2020-2022 წლების საპილოტე რეგიონების ინტეგრირებული განვითარების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პროგრამის ფარგლებში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ქალაქ თელავში ახალი საბავშვო ბაღის მშენებლობა - </a:t>
            </a:r>
            <a:r>
              <a:rPr lang="ka-G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პროექტის ღირებულება </a:t>
            </a:r>
            <a:r>
              <a:rPr lang="ka-G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- 3 426 416 ლარი 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cs typeface="Calibri Light"/>
              </a:rPr>
              <a:t>PIRDP).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98017"/>
            <a:ext cx="2817495" cy="1760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7" y="5860089"/>
            <a:ext cx="2969897" cy="1828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9" y="5890643"/>
            <a:ext cx="2817495" cy="1768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99" y="1444144"/>
            <a:ext cx="2299401" cy="33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3540</Words>
  <Application>Microsoft Office PowerPoint</Application>
  <PresentationFormat>Custom</PresentationFormat>
  <Paragraphs>569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Sylfaen</vt:lpstr>
      <vt:lpstr>Times New Roman</vt:lpstr>
      <vt:lpstr>Wingdings</vt:lpstr>
      <vt:lpstr>Office Theme</vt:lpstr>
      <vt:lpstr>თელავის მუნიციპალიტეტის მერის ლევან ანდრიაშვილის</vt:lpstr>
      <vt:lpstr>ინფრასტრუქტურის, სივრცითი მოწყობის, მშენებლობის, არქიტექტურისა და ძეგლთა დაცვის სამსახური  გზები  დასრულდა ქალაქ თელავში გზის სარეაბილიტაციო სამუშაოები:               შინაგან საქმეთა სამინისტროს სსიპ მომსახურების სააგენტოსთან მიმდებარე დაზიანებული გრუნტიანი გზის რებილიტაცია (130 გრძ.მ.) - პროექტის ღირებულება - 135 696 ლარი (ადგილობრივი ბიუჯეტი);  თელავის მუნიციპალიტეტის სოფ. თეთრიწყლებში შიდა საუბნო გზების რეაბილიტაცია (300 გრძ.მ.) - პროექტის ღირებულება - 263 158 ლარი (მთის ფონდი);  ქ.თელავში, თბილისის ქუჩის ქვაფენილით მოწყობის სამუშაოები - პროექტის ღირებულება (400 გრძ.მ.) - 619 461 ლარი (რეგ.ფონდი);  ქ. თელავში, კვირიკეს ქუჩის ქვაფენილით მოწყობის სამუშაოები (250 გრძ.მ.) - პროექტის ღირებულება - 230 401 ლარი (რეგ.ფონდი).    გზის სარეაბილიტაციო სამუშაოები განხორციელდა თელავის მუნიციპალიტეტის სოფლებში:  სოფელ ნაფარეულის შიდა საუბნო გზის რეაბილიტაცია (350 გრძ.მ.) - პროექტის ღირებულება - 110 103 ლარი (ადგილობრივი ბიუჯეტი); სოფელ ლაფანყურის N11 გზის რეაბილიტაცია (200 გრძ.მ.) - პროექტის ღირებულება - 88 396 ლარი (ადგილობრივი ბიუჯეტი); სოფელ იყალთოში (ლამიას უბანი) შიდა საუბნო გზის რეაბილიტაცი (390 გრძ.მ.) – 193 886 ლარი (ადგილობრივი ბიუჯეტი); სოფელ კონდოლში შიდა საუბნო გზის (რკინიგზის უბანი) რეაბილიტაცია (610 გრძ.მ.) - პროექტის ღირებულება - 374 001 ლარი (ადგილობრივი ბიუჯეტი); სოფელ ვარდისუბნის შიდა საუბნო გზის რეაბილიტაცია (70 გრძ.მ.) - პროექტის ღირებულება - 48 680 ლარი (ადგილობრივი ბიუჯეტი); სოფელ ვარდისუბანში გზის რეაბილიტაცია - (1 500 გრძ.მ.) - პროექტის ღირებულება - 380 000 ლარი (რეგ.ფონდი); სოფელ ლაფანყურის შიდა საუბნო გზის რეაბილიტაცია (500 გძ.მ.) - პროექტის ღირებულება - 249 900 ლარი (რეგ.ფონდი); სოფელ რუისპირის ცენტრალური გზის სარეაბილიტაციო სამუშაოები (1 100 გრძ.მ) - პროექტის ღირებულება - 360 649 ლარი (რეგ.ფონდი).</vt:lpstr>
      <vt:lpstr>PowerPoint Presentation</vt:lpstr>
      <vt:lpstr>PowerPoint Presentation</vt:lpstr>
      <vt:lpstr>გარე   განათება  სოფლის მხარდაჭერის პროგრამის ფარგლებში დასრულდა გარე-განათების ახალი ქსელის მოწყობის სამუშაოები შემდეგ სოფლებში:  ქვემო ხოდაშენში – პროექტის ღირებულება -39 868 ლარი; კისისხევში – პროექტის ღირებულება - 39 842ლარი; ყარაჯალაში – პროექტის ღირებულება - 39 834 ლარი; რუისპირში – პროექტის ღირებულება - 39 843 ლარი; ახატელში – პროექტის ღირებულება - 9 649 ლარი; იყალთოში – პროექტის ღირებულება -39 834 ლარი;  გარე-განათბის ახალი ქსელის მოწყობის სამუშაოები მიმდინარეობს შემდეგ სოფლებში:  აკურაში - პროექტის ღირებულება - 39 874 ლარი; ვანთაში – პროექტის ღირებულება -29 982 ლარი; ნასამხრალში – პროექტის ღირებულება -29 982 ლარი; ფშაველში – პროექტის ღირებულება -39 848 ლარი;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სოფლის მხარდაჭერის პროგრამის ფარგლებში მიმდინარეობს:  სოფელ ბუშეტის ყოფილი კულტურის სახლის შენობაში ტრენაჟორების მოწყობის სამუშაოები - პროექტის ღირებულება - 40 000 ლარი;  სოფელ კონდოლში ღია სივრცეში ტრენაჟორების მოწყობის სამუშაოები - პროექტის ღირებულება - 40 000 ლარი;  სოფ. კურდღელაურში ღია სივრცეში ტრენაჟორების მოწყობის სამუშაოები - პროექტის ღირებულება - 40 000 ლარი.              დასვენების და კულტურული ობიექტები  დასრულდა:  სოფლის მხარდაჭერის პროგრამის ფარგლებში სოფელ სანიორესა (29 335 ლარი) და სოფელ ჯუღაანში (17 686 ლარი) სოფლის ცენტრში არსებული სკვერის კეთილმოწყობის სამუშაოები.  მიმდინარეობს:  ქალაქ თელავში პარკი ,,ნადიკვრის“ ტერიტორიაზე დასასვენებელი და გასართობი სივრცეების მოწყობის“ სამუშაოები - პროექტის ღირებულება - 2 758 521 ლარი (PIRDP);  ქალაქ თელავში, ჩოხელის და ბახტრიონის ქუჩებს შორის არსებული ხევის მიმდებარე ტერიტორიის ,,ურბანული განახლება მრავალფუნქციური რეკრეაციული სივრცეების“ მოწყობის სამუშაოები - პროექტის ღირებულება - 3 356 831 ლარი (PIRDP);  ქალაქ თელავის აღმოსავლეთ ნაწილის ურბანული განახლება „მშვიდობის პარკის“ მოწყობის სამუშაოები - პროექტის ღირებულება - 2 518 787 ლარი (PIRDP);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თელავის მუნიციპალიტეტის მერის შოთა ნარეკლიშვილის</dc:title>
  <dc:creator>Nona Gogatishvili</dc:creator>
  <cp:lastModifiedBy>Natia Nanashvili</cp:lastModifiedBy>
  <cp:revision>160</cp:revision>
  <dcterms:created xsi:type="dcterms:W3CDTF">2021-09-27T11:54:16Z</dcterms:created>
  <dcterms:modified xsi:type="dcterms:W3CDTF">2022-11-01T05:48:55Z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2020-12-31T00:00:00Z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2021-09-27T00:00:00Z</vt:filetime>
  </property>
</Properties>
</file>