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media/image6.jpg" ContentType="image/jpeg"/>
  <Override PartName="/ppt/media/image7.jp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77" r:id="rId3"/>
    <p:sldId id="259" r:id="rId4"/>
    <p:sldId id="260" r:id="rId5"/>
    <p:sldId id="276" r:id="rId6"/>
    <p:sldId id="261" r:id="rId7"/>
    <p:sldId id="262" r:id="rId8"/>
    <p:sldId id="264" r:id="rId9"/>
    <p:sldId id="278" r:id="rId10"/>
    <p:sldId id="265" r:id="rId11"/>
    <p:sldId id="266" r:id="rId12"/>
    <p:sldId id="267" r:id="rId13"/>
    <p:sldId id="268" r:id="rId14"/>
    <p:sldId id="269" r:id="rId15"/>
    <p:sldId id="270" r:id="rId16"/>
    <p:sldId id="271" r:id="rId17"/>
    <p:sldId id="272" r:id="rId18"/>
    <p:sldId id="273" r:id="rId19"/>
    <p:sldId id="274" r:id="rId20"/>
    <p:sldId id="275" r:id="rId21"/>
  </p:sldIdLst>
  <p:sldSz cx="10058400" cy="7772400"/>
  <p:notesSz cx="10058400" cy="7772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7" d="100"/>
          <a:sy n="97" d="100"/>
        </p:scale>
        <p:origin x="1728" y="9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54380" y="2409444"/>
            <a:ext cx="8549640" cy="163220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508760" y="4352544"/>
            <a:ext cx="7040880" cy="19431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9/30/2021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0" i="0">
                <a:solidFill>
                  <a:srgbClr val="1F3863"/>
                </a:solidFill>
                <a:latin typeface="Sylfaen"/>
                <a:cs typeface="Sylfaen"/>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9/30/2021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0" i="0">
                <a:solidFill>
                  <a:srgbClr val="1F3863"/>
                </a:solidFill>
                <a:latin typeface="Sylfaen"/>
                <a:cs typeface="Sylfaen"/>
              </a:defRPr>
            </a:lvl1pPr>
          </a:lstStyle>
          <a:p>
            <a:endParaRPr/>
          </a:p>
        </p:txBody>
      </p:sp>
      <p:sp>
        <p:nvSpPr>
          <p:cNvPr id="3" name="Holder 3"/>
          <p:cNvSpPr>
            <a:spLocks noGrp="1"/>
          </p:cNvSpPr>
          <p:nvPr>
            <p:ph sz="half" idx="2"/>
          </p:nvPr>
        </p:nvSpPr>
        <p:spPr>
          <a:xfrm>
            <a:off x="502920" y="1787652"/>
            <a:ext cx="4375404" cy="512978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180076" y="1787652"/>
            <a:ext cx="4375404" cy="512978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9/30/2021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0" i="0">
                <a:solidFill>
                  <a:srgbClr val="1F3863"/>
                </a:solidFill>
                <a:latin typeface="Sylfaen"/>
                <a:cs typeface="Sylfae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9/30/2021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9/30/2021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0"/>
            <a:ext cx="10059670" cy="7773670"/>
          </a:xfrm>
          <a:prstGeom prst="rect">
            <a:avLst/>
          </a:prstGeom>
        </p:spPr>
      </p:pic>
      <p:sp>
        <p:nvSpPr>
          <p:cNvPr id="2" name="Holder 2"/>
          <p:cNvSpPr>
            <a:spLocks noGrp="1"/>
          </p:cNvSpPr>
          <p:nvPr>
            <p:ph type="title"/>
          </p:nvPr>
        </p:nvSpPr>
        <p:spPr>
          <a:xfrm>
            <a:off x="3029584" y="2191638"/>
            <a:ext cx="3999230" cy="817244"/>
          </a:xfrm>
          <a:prstGeom prst="rect">
            <a:avLst/>
          </a:prstGeom>
        </p:spPr>
        <p:txBody>
          <a:bodyPr wrap="square" lIns="0" tIns="0" rIns="0" bIns="0">
            <a:spAutoFit/>
          </a:bodyPr>
          <a:lstStyle>
            <a:lvl1pPr>
              <a:defRPr sz="2000" b="0" i="0">
                <a:solidFill>
                  <a:srgbClr val="1F3863"/>
                </a:solidFill>
                <a:latin typeface="Sylfaen"/>
                <a:cs typeface="Sylfaen"/>
              </a:defRPr>
            </a:lvl1pPr>
          </a:lstStyle>
          <a:p>
            <a:endParaRPr/>
          </a:p>
        </p:txBody>
      </p:sp>
      <p:sp>
        <p:nvSpPr>
          <p:cNvPr id="3" name="Holder 3"/>
          <p:cNvSpPr>
            <a:spLocks noGrp="1"/>
          </p:cNvSpPr>
          <p:nvPr>
            <p:ph type="body" idx="1"/>
          </p:nvPr>
        </p:nvSpPr>
        <p:spPr>
          <a:xfrm>
            <a:off x="502920" y="1787652"/>
            <a:ext cx="9052560" cy="512978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419856" y="7228332"/>
            <a:ext cx="3218688" cy="38862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02920" y="7228332"/>
            <a:ext cx="2313432" cy="3886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9/30/2021</a:t>
            </a:fld>
            <a:endParaRPr lang="en-US"/>
          </a:p>
        </p:txBody>
      </p:sp>
      <p:sp>
        <p:nvSpPr>
          <p:cNvPr id="6" name="Holder 6"/>
          <p:cNvSpPr>
            <a:spLocks noGrp="1"/>
          </p:cNvSpPr>
          <p:nvPr>
            <p:ph type="sldNum" sz="quarter" idx="7"/>
          </p:nvPr>
        </p:nvSpPr>
        <p:spPr>
          <a:xfrm>
            <a:off x="7242048" y="7228332"/>
            <a:ext cx="2313432" cy="38862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image" Target="../media/image15.png"/><Relationship Id="rId1" Type="http://schemas.openxmlformats.org/officeDocument/2006/relationships/slideLayout" Target="../slideLayouts/slideLayout5.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jpeg"/></Relationships>
</file>

<file path=ppt/slides/_rels/slide13.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g"/><Relationship Id="rId7" Type="http://schemas.openxmlformats.org/officeDocument/2006/relationships/image" Target="../media/image28.jpeg"/><Relationship Id="rId2" Type="http://schemas.openxmlformats.org/officeDocument/2006/relationships/image" Target="../media/image23.png"/><Relationship Id="rId1" Type="http://schemas.openxmlformats.org/officeDocument/2006/relationships/slideLayout" Target="../slideLayouts/slideLayout5.xml"/><Relationship Id="rId6" Type="http://schemas.openxmlformats.org/officeDocument/2006/relationships/image" Target="../media/image27.jpeg"/><Relationship Id="rId5" Type="http://schemas.openxmlformats.org/officeDocument/2006/relationships/image" Target="../media/image26.jp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hyperlink" Target="http://WWW.TELAVI.GOV.GE/" TargetMode="External"/><Relationship Id="rId2" Type="http://schemas.openxmlformats.org/officeDocument/2006/relationships/hyperlink" Target="mailto:info@telavi.gov.ge"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5.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5.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5.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20821" y="4111727"/>
            <a:ext cx="3999230" cy="817244"/>
          </a:xfrm>
          <a:prstGeom prst="rect">
            <a:avLst/>
          </a:prstGeom>
        </p:spPr>
        <p:txBody>
          <a:bodyPr vert="horz" wrap="square" lIns="0" tIns="13335" rIns="0" bIns="0" rtlCol="0">
            <a:spAutoFit/>
          </a:bodyPr>
          <a:lstStyle/>
          <a:p>
            <a:pPr marL="59055" algn="ctr">
              <a:lnSpc>
                <a:spcPct val="100000"/>
              </a:lnSpc>
              <a:spcBef>
                <a:spcPts val="105"/>
              </a:spcBef>
            </a:pPr>
            <a:r>
              <a:rPr spc="65" dirty="0">
                <a:effectLst>
                  <a:outerShdw blurRad="38100" dist="38100" dir="2700000" algn="tl">
                    <a:srgbClr val="000000">
                      <a:alpha val="43137"/>
                    </a:srgbClr>
                  </a:outerShdw>
                </a:effectLst>
              </a:rPr>
              <a:t>თელ</a:t>
            </a:r>
            <a:r>
              <a:rPr spc="25" dirty="0">
                <a:effectLst>
                  <a:outerShdw blurRad="38100" dist="38100" dir="2700000" algn="tl">
                    <a:srgbClr val="000000">
                      <a:alpha val="43137"/>
                    </a:srgbClr>
                  </a:outerShdw>
                </a:effectLst>
              </a:rPr>
              <a:t>ა</a:t>
            </a:r>
            <a:r>
              <a:rPr spc="-100" dirty="0">
                <a:effectLst>
                  <a:outerShdw blurRad="38100" dist="38100" dir="2700000" algn="tl">
                    <a:srgbClr val="000000">
                      <a:alpha val="43137"/>
                    </a:srgbClr>
                  </a:outerShdw>
                </a:effectLst>
              </a:rPr>
              <a:t>ვი</a:t>
            </a:r>
            <a:r>
              <a:rPr spc="-90" dirty="0">
                <a:effectLst>
                  <a:outerShdw blurRad="38100" dist="38100" dir="2700000" algn="tl">
                    <a:srgbClr val="000000">
                      <a:alpha val="43137"/>
                    </a:srgbClr>
                  </a:outerShdw>
                </a:effectLst>
              </a:rPr>
              <a:t>ს</a:t>
            </a:r>
            <a:r>
              <a:rPr spc="-45" dirty="0">
                <a:effectLst>
                  <a:outerShdw blurRad="38100" dist="38100" dir="2700000" algn="tl">
                    <a:srgbClr val="000000">
                      <a:alpha val="43137"/>
                    </a:srgbClr>
                  </a:outerShdw>
                </a:effectLst>
              </a:rPr>
              <a:t> </a:t>
            </a:r>
            <a:r>
              <a:rPr spc="-210" dirty="0">
                <a:effectLst>
                  <a:outerShdw blurRad="38100" dist="38100" dir="2700000" algn="tl">
                    <a:srgbClr val="000000">
                      <a:alpha val="43137"/>
                    </a:srgbClr>
                  </a:outerShdw>
                </a:effectLst>
              </a:rPr>
              <a:t>მუ</a:t>
            </a:r>
            <a:r>
              <a:rPr spc="-185" dirty="0">
                <a:effectLst>
                  <a:outerShdw blurRad="38100" dist="38100" dir="2700000" algn="tl">
                    <a:srgbClr val="000000">
                      <a:alpha val="43137"/>
                    </a:srgbClr>
                  </a:outerShdw>
                </a:effectLst>
              </a:rPr>
              <a:t>ნ</a:t>
            </a:r>
            <a:r>
              <a:rPr spc="-95" dirty="0">
                <a:effectLst>
                  <a:outerShdw blurRad="38100" dist="38100" dir="2700000" algn="tl">
                    <a:srgbClr val="000000">
                      <a:alpha val="43137"/>
                    </a:srgbClr>
                  </a:outerShdw>
                </a:effectLst>
              </a:rPr>
              <a:t>იციპ</a:t>
            </a:r>
            <a:r>
              <a:rPr spc="-85" dirty="0">
                <a:effectLst>
                  <a:outerShdw blurRad="38100" dist="38100" dir="2700000" algn="tl">
                    <a:srgbClr val="000000">
                      <a:alpha val="43137"/>
                    </a:srgbClr>
                  </a:outerShdw>
                </a:effectLst>
              </a:rPr>
              <a:t>ა</a:t>
            </a:r>
            <a:r>
              <a:rPr spc="-40" dirty="0">
                <a:effectLst>
                  <a:outerShdw blurRad="38100" dist="38100" dir="2700000" algn="tl">
                    <a:srgbClr val="000000">
                      <a:alpha val="43137"/>
                    </a:srgbClr>
                  </a:outerShdw>
                </a:effectLst>
              </a:rPr>
              <a:t>ლიტ</a:t>
            </a:r>
            <a:r>
              <a:rPr spc="-30" dirty="0">
                <a:effectLst>
                  <a:outerShdw blurRad="38100" dist="38100" dir="2700000" algn="tl">
                    <a:srgbClr val="000000">
                      <a:alpha val="43137"/>
                    </a:srgbClr>
                  </a:outerShdw>
                </a:effectLst>
              </a:rPr>
              <a:t>ე</a:t>
            </a:r>
            <a:r>
              <a:rPr spc="-225" dirty="0">
                <a:effectLst>
                  <a:outerShdw blurRad="38100" dist="38100" dir="2700000" algn="tl">
                    <a:srgbClr val="000000">
                      <a:alpha val="43137"/>
                    </a:srgbClr>
                  </a:outerShdw>
                </a:effectLst>
              </a:rPr>
              <a:t>ტ</a:t>
            </a:r>
            <a:r>
              <a:rPr spc="-114" dirty="0">
                <a:effectLst>
                  <a:outerShdw blurRad="38100" dist="38100" dir="2700000" algn="tl">
                    <a:srgbClr val="000000">
                      <a:alpha val="43137"/>
                    </a:srgbClr>
                  </a:outerShdw>
                </a:effectLst>
              </a:rPr>
              <a:t>ის</a:t>
            </a:r>
            <a:r>
              <a:rPr spc="-45" dirty="0">
                <a:effectLst>
                  <a:outerShdw blurRad="38100" dist="38100" dir="2700000" algn="tl">
                    <a:srgbClr val="000000">
                      <a:alpha val="43137"/>
                    </a:srgbClr>
                  </a:outerShdw>
                </a:effectLst>
              </a:rPr>
              <a:t> </a:t>
            </a:r>
            <a:r>
              <a:rPr spc="-15" dirty="0">
                <a:effectLst>
                  <a:outerShdw blurRad="38100" dist="38100" dir="2700000" algn="tl">
                    <a:srgbClr val="000000">
                      <a:alpha val="43137"/>
                    </a:srgbClr>
                  </a:outerShdw>
                </a:effectLst>
              </a:rPr>
              <a:t>მერ</a:t>
            </a:r>
            <a:r>
              <a:rPr spc="-25" dirty="0">
                <a:effectLst>
                  <a:outerShdw blurRad="38100" dist="38100" dir="2700000" algn="tl">
                    <a:srgbClr val="000000">
                      <a:alpha val="43137"/>
                    </a:srgbClr>
                  </a:outerShdw>
                </a:effectLst>
              </a:rPr>
              <a:t>ი</a:t>
            </a:r>
            <a:r>
              <a:rPr spc="-45" dirty="0">
                <a:effectLst>
                  <a:outerShdw blurRad="38100" dist="38100" dir="2700000" algn="tl">
                    <a:srgbClr val="000000">
                      <a:alpha val="43137"/>
                    </a:srgbClr>
                  </a:outerShdw>
                </a:effectLst>
              </a:rPr>
              <a:t>ს</a:t>
            </a:r>
          </a:p>
          <a:p>
            <a:pPr marL="59055" algn="ctr">
              <a:lnSpc>
                <a:spcPct val="100000"/>
              </a:lnSpc>
              <a:spcBef>
                <a:spcPts val="1425"/>
              </a:spcBef>
            </a:pPr>
            <a:r>
              <a:rPr spc="15" dirty="0">
                <a:effectLst>
                  <a:outerShdw blurRad="38100" dist="38100" dir="2700000" algn="tl">
                    <a:srgbClr val="000000">
                      <a:alpha val="43137"/>
                    </a:srgbClr>
                  </a:outerShdw>
                </a:effectLst>
              </a:rPr>
              <a:t>შოთა</a:t>
            </a:r>
            <a:r>
              <a:rPr spc="-80" dirty="0">
                <a:effectLst>
                  <a:outerShdw blurRad="38100" dist="38100" dir="2700000" algn="tl">
                    <a:srgbClr val="000000">
                      <a:alpha val="43137"/>
                    </a:srgbClr>
                  </a:outerShdw>
                </a:effectLst>
              </a:rPr>
              <a:t> </a:t>
            </a:r>
            <a:r>
              <a:rPr dirty="0">
                <a:effectLst>
                  <a:outerShdw blurRad="38100" dist="38100" dir="2700000" algn="tl">
                    <a:srgbClr val="000000">
                      <a:alpha val="43137"/>
                    </a:srgbClr>
                  </a:outerShdw>
                </a:effectLst>
              </a:rPr>
              <a:t>ნარეკლიშვილის</a:t>
            </a:r>
          </a:p>
        </p:txBody>
      </p:sp>
      <p:sp>
        <p:nvSpPr>
          <p:cNvPr id="3" name="object 3"/>
          <p:cNvSpPr txBox="1"/>
          <p:nvPr/>
        </p:nvSpPr>
        <p:spPr>
          <a:xfrm>
            <a:off x="4299329" y="5181600"/>
            <a:ext cx="1519555" cy="871855"/>
          </a:xfrm>
          <a:prstGeom prst="rect">
            <a:avLst/>
          </a:prstGeom>
        </p:spPr>
        <p:txBody>
          <a:bodyPr vert="horz" wrap="square" lIns="0" tIns="143510" rIns="0" bIns="0" rtlCol="0">
            <a:spAutoFit/>
          </a:bodyPr>
          <a:lstStyle/>
          <a:p>
            <a:pPr algn="ctr">
              <a:lnSpc>
                <a:spcPct val="100000"/>
              </a:lnSpc>
              <a:spcBef>
                <a:spcPts val="1130"/>
              </a:spcBef>
            </a:pPr>
            <a:r>
              <a:rPr sz="1600" b="1" spc="-15" dirty="0" smtClean="0">
                <a:solidFill>
                  <a:srgbClr val="1F3863"/>
                </a:solidFill>
                <a:effectLst>
                  <a:outerShdw blurRad="38100" dist="38100" dir="2700000" algn="tl">
                    <a:srgbClr val="000000">
                      <a:alpha val="43137"/>
                    </a:srgbClr>
                  </a:outerShdw>
                </a:effectLst>
                <a:latin typeface="Calibri Light"/>
                <a:cs typeface="Calibri Light"/>
              </a:rPr>
              <a:t>2 0 2 </a:t>
            </a:r>
            <a:r>
              <a:rPr lang="en-US" sz="1600" b="1" spc="-15" dirty="0" smtClean="0">
                <a:solidFill>
                  <a:srgbClr val="1F3863"/>
                </a:solidFill>
                <a:effectLst>
                  <a:outerShdw blurRad="38100" dist="38100" dir="2700000" algn="tl">
                    <a:srgbClr val="000000">
                      <a:alpha val="43137"/>
                    </a:srgbClr>
                  </a:outerShdw>
                </a:effectLst>
                <a:latin typeface="Calibri Light"/>
                <a:cs typeface="Calibri Light"/>
              </a:rPr>
              <a:t>1</a:t>
            </a:r>
            <a:r>
              <a:rPr lang="en-US" sz="1600" b="0" spc="-15" dirty="0" smtClean="0">
                <a:solidFill>
                  <a:srgbClr val="1F3863"/>
                </a:solidFill>
                <a:effectLst>
                  <a:outerShdw blurRad="38100" dist="38100" dir="2700000" algn="tl">
                    <a:srgbClr val="000000">
                      <a:alpha val="43137"/>
                    </a:srgbClr>
                  </a:outerShdw>
                </a:effectLst>
                <a:latin typeface="Calibri Light"/>
                <a:cs typeface="Calibri Light"/>
              </a:rPr>
              <a:t> </a:t>
            </a:r>
            <a:r>
              <a:rPr sz="1600" b="1" spc="10" dirty="0" smtClean="0">
                <a:solidFill>
                  <a:srgbClr val="1F3863"/>
                </a:solidFill>
                <a:effectLst>
                  <a:outerShdw blurRad="38100" dist="38100" dir="2700000" algn="tl">
                    <a:srgbClr val="000000">
                      <a:alpha val="43137"/>
                    </a:srgbClr>
                  </a:outerShdw>
                </a:effectLst>
                <a:latin typeface="Sylfaen"/>
                <a:cs typeface="Sylfaen"/>
              </a:rPr>
              <a:t>წ ლ ი ს </a:t>
            </a:r>
            <a:endParaRPr sz="1600" dirty="0">
              <a:effectLst>
                <a:outerShdw blurRad="38100" dist="38100" dir="2700000" algn="tl">
                  <a:srgbClr val="000000">
                    <a:alpha val="43137"/>
                  </a:srgbClr>
                </a:outerShdw>
              </a:effectLst>
              <a:latin typeface="Sylfaen"/>
              <a:cs typeface="Sylfaen"/>
            </a:endParaRPr>
          </a:p>
          <a:p>
            <a:pPr algn="ctr">
              <a:lnSpc>
                <a:spcPct val="100000"/>
              </a:lnSpc>
              <a:spcBef>
                <a:spcPts val="1310"/>
              </a:spcBef>
            </a:pPr>
            <a:r>
              <a:rPr sz="2000" spc="75" dirty="0">
                <a:solidFill>
                  <a:srgbClr val="1F3863"/>
                </a:solidFill>
                <a:effectLst>
                  <a:outerShdw blurRad="38100" dist="38100" dir="2700000" algn="tl">
                    <a:srgbClr val="000000">
                      <a:alpha val="43137"/>
                    </a:srgbClr>
                  </a:outerShdw>
                </a:effectLst>
                <a:latin typeface="Sylfaen"/>
                <a:cs typeface="Sylfaen"/>
              </a:rPr>
              <a:t>ა</a:t>
            </a:r>
            <a:r>
              <a:rPr sz="2000" spc="-5" dirty="0">
                <a:solidFill>
                  <a:srgbClr val="1F3863"/>
                </a:solidFill>
                <a:effectLst>
                  <a:outerShdw blurRad="38100" dist="38100" dir="2700000" algn="tl">
                    <a:srgbClr val="000000">
                      <a:alpha val="43137"/>
                    </a:srgbClr>
                  </a:outerShdw>
                </a:effectLst>
                <a:latin typeface="Sylfaen"/>
                <a:cs typeface="Sylfaen"/>
              </a:rPr>
              <a:t> </a:t>
            </a:r>
            <a:r>
              <a:rPr sz="2000" spc="-45" dirty="0">
                <a:solidFill>
                  <a:srgbClr val="1F3863"/>
                </a:solidFill>
                <a:effectLst>
                  <a:outerShdw blurRad="38100" dist="38100" dir="2700000" algn="tl">
                    <a:srgbClr val="000000">
                      <a:alpha val="43137"/>
                    </a:srgbClr>
                  </a:outerShdw>
                </a:effectLst>
                <a:latin typeface="Sylfaen"/>
                <a:cs typeface="Sylfaen"/>
              </a:rPr>
              <a:t>ნ</a:t>
            </a:r>
            <a:r>
              <a:rPr sz="2000" dirty="0">
                <a:solidFill>
                  <a:srgbClr val="1F3863"/>
                </a:solidFill>
                <a:effectLst>
                  <a:outerShdw blurRad="38100" dist="38100" dir="2700000" algn="tl">
                    <a:srgbClr val="000000">
                      <a:alpha val="43137"/>
                    </a:srgbClr>
                  </a:outerShdw>
                </a:effectLst>
                <a:latin typeface="Sylfaen"/>
                <a:cs typeface="Sylfaen"/>
              </a:rPr>
              <a:t> </a:t>
            </a:r>
            <a:r>
              <a:rPr sz="2000" spc="10" dirty="0">
                <a:solidFill>
                  <a:srgbClr val="1F3863"/>
                </a:solidFill>
                <a:effectLst>
                  <a:outerShdw blurRad="38100" dist="38100" dir="2700000" algn="tl">
                    <a:srgbClr val="000000">
                      <a:alpha val="43137"/>
                    </a:srgbClr>
                  </a:outerShdw>
                </a:effectLst>
                <a:latin typeface="Sylfaen"/>
                <a:cs typeface="Sylfaen"/>
              </a:rPr>
              <a:t>გ</a:t>
            </a:r>
            <a:r>
              <a:rPr sz="2000" dirty="0">
                <a:solidFill>
                  <a:srgbClr val="1F3863"/>
                </a:solidFill>
                <a:effectLst>
                  <a:outerShdw blurRad="38100" dist="38100" dir="2700000" algn="tl">
                    <a:srgbClr val="000000">
                      <a:alpha val="43137"/>
                    </a:srgbClr>
                  </a:outerShdw>
                </a:effectLst>
                <a:latin typeface="Sylfaen"/>
                <a:cs typeface="Sylfaen"/>
              </a:rPr>
              <a:t> </a:t>
            </a:r>
            <a:r>
              <a:rPr sz="2000" spc="75" dirty="0">
                <a:solidFill>
                  <a:srgbClr val="1F3863"/>
                </a:solidFill>
                <a:effectLst>
                  <a:outerShdw blurRad="38100" dist="38100" dir="2700000" algn="tl">
                    <a:srgbClr val="000000">
                      <a:alpha val="43137"/>
                    </a:srgbClr>
                  </a:outerShdw>
                </a:effectLst>
                <a:latin typeface="Sylfaen"/>
                <a:cs typeface="Sylfaen"/>
              </a:rPr>
              <a:t>ა</a:t>
            </a:r>
            <a:r>
              <a:rPr sz="2000" spc="-5" dirty="0">
                <a:solidFill>
                  <a:srgbClr val="1F3863"/>
                </a:solidFill>
                <a:effectLst>
                  <a:outerShdw blurRad="38100" dist="38100" dir="2700000" algn="tl">
                    <a:srgbClr val="000000">
                      <a:alpha val="43137"/>
                    </a:srgbClr>
                  </a:outerShdw>
                </a:effectLst>
                <a:latin typeface="Sylfaen"/>
                <a:cs typeface="Sylfaen"/>
              </a:rPr>
              <a:t> </a:t>
            </a:r>
            <a:r>
              <a:rPr sz="2000" spc="180" dirty="0">
                <a:solidFill>
                  <a:srgbClr val="1F3863"/>
                </a:solidFill>
                <a:effectLst>
                  <a:outerShdw blurRad="38100" dist="38100" dir="2700000" algn="tl">
                    <a:srgbClr val="000000">
                      <a:alpha val="43137"/>
                    </a:srgbClr>
                  </a:outerShdw>
                </a:effectLst>
                <a:latin typeface="Sylfaen"/>
                <a:cs typeface="Sylfaen"/>
              </a:rPr>
              <a:t>რ</a:t>
            </a:r>
            <a:r>
              <a:rPr sz="2000" spc="-5" dirty="0">
                <a:solidFill>
                  <a:srgbClr val="1F3863"/>
                </a:solidFill>
                <a:effectLst>
                  <a:outerShdw blurRad="38100" dist="38100" dir="2700000" algn="tl">
                    <a:srgbClr val="000000">
                      <a:alpha val="43137"/>
                    </a:srgbClr>
                  </a:outerShdw>
                </a:effectLst>
                <a:latin typeface="Sylfaen"/>
                <a:cs typeface="Sylfaen"/>
              </a:rPr>
              <a:t> </a:t>
            </a:r>
            <a:r>
              <a:rPr sz="2000" spc="-185" dirty="0">
                <a:solidFill>
                  <a:srgbClr val="1F3863"/>
                </a:solidFill>
                <a:effectLst>
                  <a:outerShdw blurRad="38100" dist="38100" dir="2700000" algn="tl">
                    <a:srgbClr val="000000">
                      <a:alpha val="43137"/>
                    </a:srgbClr>
                  </a:outerShdw>
                </a:effectLst>
                <a:latin typeface="Sylfaen"/>
                <a:cs typeface="Sylfaen"/>
              </a:rPr>
              <a:t>ი</a:t>
            </a:r>
            <a:r>
              <a:rPr sz="2000" dirty="0">
                <a:solidFill>
                  <a:srgbClr val="1F3863"/>
                </a:solidFill>
                <a:effectLst>
                  <a:outerShdw blurRad="38100" dist="38100" dir="2700000" algn="tl">
                    <a:srgbClr val="000000">
                      <a:alpha val="43137"/>
                    </a:srgbClr>
                  </a:outerShdw>
                </a:effectLst>
                <a:latin typeface="Sylfaen"/>
                <a:cs typeface="Sylfaen"/>
              </a:rPr>
              <a:t> </a:t>
            </a:r>
            <a:r>
              <a:rPr sz="2000" spc="-60" dirty="0">
                <a:solidFill>
                  <a:srgbClr val="1F3863"/>
                </a:solidFill>
                <a:effectLst>
                  <a:outerShdw blurRad="38100" dist="38100" dir="2700000" algn="tl">
                    <a:srgbClr val="000000">
                      <a:alpha val="43137"/>
                    </a:srgbClr>
                  </a:outerShdw>
                </a:effectLst>
                <a:latin typeface="Sylfaen"/>
                <a:cs typeface="Sylfaen"/>
              </a:rPr>
              <a:t>შ</a:t>
            </a:r>
            <a:r>
              <a:rPr sz="2000" spc="-10" dirty="0">
                <a:solidFill>
                  <a:srgbClr val="1F3863"/>
                </a:solidFill>
                <a:effectLst>
                  <a:outerShdw blurRad="38100" dist="38100" dir="2700000" algn="tl">
                    <a:srgbClr val="000000">
                      <a:alpha val="43137"/>
                    </a:srgbClr>
                  </a:outerShdw>
                </a:effectLst>
                <a:latin typeface="Sylfaen"/>
                <a:cs typeface="Sylfaen"/>
              </a:rPr>
              <a:t> </a:t>
            </a:r>
            <a:r>
              <a:rPr sz="2000" spc="-185" dirty="0">
                <a:solidFill>
                  <a:srgbClr val="1F3863"/>
                </a:solidFill>
                <a:effectLst>
                  <a:outerShdw blurRad="38100" dist="38100" dir="2700000" algn="tl">
                    <a:srgbClr val="000000">
                      <a:alpha val="43137"/>
                    </a:srgbClr>
                  </a:outerShdw>
                </a:effectLst>
                <a:latin typeface="Sylfaen"/>
                <a:cs typeface="Sylfaen"/>
              </a:rPr>
              <a:t>ი</a:t>
            </a:r>
            <a:endParaRPr sz="2000" dirty="0">
              <a:effectLst>
                <a:outerShdw blurRad="38100" dist="38100" dir="2700000" algn="tl">
                  <a:srgbClr val="000000">
                    <a:alpha val="43137"/>
                  </a:srgbClr>
                </a:outerShdw>
              </a:effectLst>
              <a:latin typeface="Sylfaen"/>
              <a:cs typeface="Sylfaen"/>
            </a:endParaRPr>
          </a:p>
        </p:txBody>
      </p:sp>
      <p:pic>
        <p:nvPicPr>
          <p:cNvPr id="6" name="object 6"/>
          <p:cNvPicPr/>
          <p:nvPr/>
        </p:nvPicPr>
        <p:blipFill>
          <a:blip r:embed="rId2" cstate="print"/>
          <a:stretch>
            <a:fillRect/>
          </a:stretch>
        </p:blipFill>
        <p:spPr>
          <a:xfrm>
            <a:off x="3886200" y="1003310"/>
            <a:ext cx="2057751" cy="23494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object 10"/>
          <p:cNvSpPr/>
          <p:nvPr/>
        </p:nvSpPr>
        <p:spPr>
          <a:xfrm>
            <a:off x="400811" y="181355"/>
            <a:ext cx="9239250" cy="0"/>
          </a:xfrm>
          <a:custGeom>
            <a:avLst/>
            <a:gdLst/>
            <a:ahLst/>
            <a:cxnLst/>
            <a:rect l="l" t="t" r="r" b="b"/>
            <a:pathLst>
              <a:path w="9239250">
                <a:moveTo>
                  <a:pt x="0" y="0"/>
                </a:moveTo>
                <a:lnTo>
                  <a:pt x="9239250" y="0"/>
                </a:lnTo>
              </a:path>
            </a:pathLst>
          </a:custGeom>
          <a:ln w="6096">
            <a:solidFill>
              <a:srgbClr val="5B9BD4"/>
            </a:solidFill>
          </a:ln>
        </p:spPr>
        <p:txBody>
          <a:bodyPr wrap="square" lIns="0" tIns="0" rIns="0" bIns="0" rtlCol="0"/>
          <a:lstStyle/>
          <a:p>
            <a:endParaRPr/>
          </a:p>
        </p:txBody>
      </p:sp>
      <p:sp>
        <p:nvSpPr>
          <p:cNvPr id="11" name="object 11"/>
          <p:cNvSpPr/>
          <p:nvPr/>
        </p:nvSpPr>
        <p:spPr>
          <a:xfrm>
            <a:off x="4038600" y="6629400"/>
            <a:ext cx="2296160" cy="2456689"/>
          </a:xfrm>
          <a:custGeom>
            <a:avLst/>
            <a:gdLst/>
            <a:ahLst/>
            <a:cxnLst/>
            <a:rect l="l" t="t" r="r" b="b"/>
            <a:pathLst>
              <a:path w="2296160">
                <a:moveTo>
                  <a:pt x="0" y="0"/>
                </a:moveTo>
                <a:lnTo>
                  <a:pt x="2296160" y="0"/>
                </a:lnTo>
              </a:path>
            </a:pathLst>
          </a:custGeom>
          <a:ln w="6096">
            <a:solidFill>
              <a:srgbClr val="5B9BD4"/>
            </a:solidFill>
          </a:ln>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11708" y="2819400"/>
            <a:ext cx="8526780" cy="647700"/>
          </a:xfrm>
          <a:custGeom>
            <a:avLst/>
            <a:gdLst/>
            <a:ahLst/>
            <a:cxnLst/>
            <a:rect l="l" t="t" r="r" b="b"/>
            <a:pathLst>
              <a:path w="8526780" h="647700">
                <a:moveTo>
                  <a:pt x="0" y="647700"/>
                </a:moveTo>
                <a:lnTo>
                  <a:pt x="8526780" y="647700"/>
                </a:lnTo>
                <a:lnTo>
                  <a:pt x="8526780" y="0"/>
                </a:lnTo>
                <a:lnTo>
                  <a:pt x="0" y="0"/>
                </a:lnTo>
                <a:lnTo>
                  <a:pt x="0" y="647700"/>
                </a:lnTo>
                <a:close/>
              </a:path>
            </a:pathLst>
          </a:custGeom>
          <a:ln w="12192">
            <a:solidFill>
              <a:srgbClr val="FFFFFF"/>
            </a:solidFill>
          </a:ln>
        </p:spPr>
        <p:txBody>
          <a:bodyPr wrap="square" lIns="0" tIns="0" rIns="0" bIns="0" rtlCol="0"/>
          <a:lstStyle/>
          <a:p>
            <a:endParaRPr/>
          </a:p>
        </p:txBody>
      </p:sp>
      <p:sp>
        <p:nvSpPr>
          <p:cNvPr id="3" name="object 3"/>
          <p:cNvSpPr/>
          <p:nvPr/>
        </p:nvSpPr>
        <p:spPr>
          <a:xfrm>
            <a:off x="685800" y="3541776"/>
            <a:ext cx="8526780" cy="649605"/>
          </a:xfrm>
          <a:custGeom>
            <a:avLst/>
            <a:gdLst/>
            <a:ahLst/>
            <a:cxnLst/>
            <a:rect l="l" t="t" r="r" b="b"/>
            <a:pathLst>
              <a:path w="8526780" h="649604">
                <a:moveTo>
                  <a:pt x="0" y="649224"/>
                </a:moveTo>
                <a:lnTo>
                  <a:pt x="8526780" y="649224"/>
                </a:lnTo>
                <a:lnTo>
                  <a:pt x="8526780" y="0"/>
                </a:lnTo>
                <a:lnTo>
                  <a:pt x="0" y="0"/>
                </a:lnTo>
                <a:lnTo>
                  <a:pt x="0" y="649224"/>
                </a:lnTo>
                <a:close/>
              </a:path>
            </a:pathLst>
          </a:custGeom>
          <a:ln w="12192">
            <a:solidFill>
              <a:srgbClr val="FFFFFF"/>
            </a:solidFill>
          </a:ln>
        </p:spPr>
        <p:txBody>
          <a:bodyPr wrap="square" lIns="0" tIns="0" rIns="0" bIns="0" rtlCol="0"/>
          <a:lstStyle/>
          <a:p>
            <a:endParaRPr/>
          </a:p>
        </p:txBody>
      </p:sp>
      <p:sp>
        <p:nvSpPr>
          <p:cNvPr id="4" name="object 4"/>
          <p:cNvSpPr/>
          <p:nvPr/>
        </p:nvSpPr>
        <p:spPr>
          <a:xfrm>
            <a:off x="685800" y="4274820"/>
            <a:ext cx="8526780" cy="2049780"/>
          </a:xfrm>
          <a:custGeom>
            <a:avLst/>
            <a:gdLst/>
            <a:ahLst/>
            <a:cxnLst/>
            <a:rect l="l" t="t" r="r" b="b"/>
            <a:pathLst>
              <a:path w="8526780" h="2049779">
                <a:moveTo>
                  <a:pt x="0" y="647699"/>
                </a:moveTo>
                <a:lnTo>
                  <a:pt x="8526780" y="647699"/>
                </a:lnTo>
                <a:lnTo>
                  <a:pt x="8526780" y="0"/>
                </a:lnTo>
                <a:lnTo>
                  <a:pt x="0" y="0"/>
                </a:lnTo>
                <a:lnTo>
                  <a:pt x="0" y="647699"/>
                </a:lnTo>
                <a:close/>
              </a:path>
              <a:path w="8526780" h="2049779">
                <a:moveTo>
                  <a:pt x="0" y="1348739"/>
                </a:moveTo>
                <a:lnTo>
                  <a:pt x="8526780" y="1348739"/>
                </a:lnTo>
                <a:lnTo>
                  <a:pt x="8526780" y="701039"/>
                </a:lnTo>
                <a:lnTo>
                  <a:pt x="0" y="701039"/>
                </a:lnTo>
                <a:lnTo>
                  <a:pt x="0" y="1348739"/>
                </a:lnTo>
                <a:close/>
              </a:path>
              <a:path w="8526780" h="2049779">
                <a:moveTo>
                  <a:pt x="0" y="2049779"/>
                </a:moveTo>
                <a:lnTo>
                  <a:pt x="8526780" y="2049779"/>
                </a:lnTo>
                <a:lnTo>
                  <a:pt x="8526780" y="1402079"/>
                </a:lnTo>
                <a:lnTo>
                  <a:pt x="0" y="1402079"/>
                </a:lnTo>
                <a:lnTo>
                  <a:pt x="0" y="2049779"/>
                </a:lnTo>
                <a:close/>
              </a:path>
            </a:pathLst>
          </a:custGeom>
          <a:ln w="12192">
            <a:solidFill>
              <a:srgbClr val="FFFFFF"/>
            </a:solidFill>
          </a:ln>
        </p:spPr>
        <p:txBody>
          <a:bodyPr wrap="square" lIns="0" tIns="0" rIns="0" bIns="0" rtlCol="0"/>
          <a:lstStyle/>
          <a:p>
            <a:endParaRPr/>
          </a:p>
        </p:txBody>
      </p:sp>
      <p:grpSp>
        <p:nvGrpSpPr>
          <p:cNvPr id="5" name="object 5"/>
          <p:cNvGrpSpPr/>
          <p:nvPr/>
        </p:nvGrpSpPr>
        <p:grpSpPr>
          <a:xfrm>
            <a:off x="679704" y="6382511"/>
            <a:ext cx="8854440" cy="664845"/>
            <a:chOff x="679704" y="6382511"/>
            <a:chExt cx="8854440" cy="664845"/>
          </a:xfrm>
        </p:grpSpPr>
        <p:sp>
          <p:nvSpPr>
            <p:cNvPr id="6" name="object 6"/>
            <p:cNvSpPr/>
            <p:nvPr/>
          </p:nvSpPr>
          <p:spPr>
            <a:xfrm>
              <a:off x="685800" y="6388607"/>
              <a:ext cx="8526780" cy="647700"/>
            </a:xfrm>
            <a:custGeom>
              <a:avLst/>
              <a:gdLst/>
              <a:ahLst/>
              <a:cxnLst/>
              <a:rect l="l" t="t" r="r" b="b"/>
              <a:pathLst>
                <a:path w="8526780" h="647700">
                  <a:moveTo>
                    <a:pt x="0" y="647700"/>
                  </a:moveTo>
                  <a:lnTo>
                    <a:pt x="8526780" y="647700"/>
                  </a:lnTo>
                  <a:lnTo>
                    <a:pt x="8526780" y="0"/>
                  </a:lnTo>
                  <a:lnTo>
                    <a:pt x="0" y="0"/>
                  </a:lnTo>
                  <a:lnTo>
                    <a:pt x="0" y="647700"/>
                  </a:lnTo>
                  <a:close/>
                </a:path>
              </a:pathLst>
            </a:custGeom>
            <a:ln w="12192">
              <a:solidFill>
                <a:srgbClr val="FFFFFF"/>
              </a:solidFill>
            </a:ln>
          </p:spPr>
          <p:txBody>
            <a:bodyPr wrap="square" lIns="0" tIns="0" rIns="0" bIns="0" rtlCol="0"/>
            <a:lstStyle/>
            <a:p>
              <a:endParaRPr/>
            </a:p>
          </p:txBody>
        </p:sp>
        <p:sp>
          <p:nvSpPr>
            <p:cNvPr id="7" name="object 7"/>
            <p:cNvSpPr/>
            <p:nvPr/>
          </p:nvSpPr>
          <p:spPr>
            <a:xfrm>
              <a:off x="693420" y="6391655"/>
              <a:ext cx="8834755" cy="649605"/>
            </a:xfrm>
            <a:custGeom>
              <a:avLst/>
              <a:gdLst/>
              <a:ahLst/>
              <a:cxnLst/>
              <a:rect l="l" t="t" r="r" b="b"/>
              <a:pathLst>
                <a:path w="8834755" h="649604">
                  <a:moveTo>
                    <a:pt x="8834628" y="0"/>
                  </a:moveTo>
                  <a:lnTo>
                    <a:pt x="0" y="0"/>
                  </a:lnTo>
                  <a:lnTo>
                    <a:pt x="0" y="649224"/>
                  </a:lnTo>
                  <a:lnTo>
                    <a:pt x="8834628" y="649224"/>
                  </a:lnTo>
                  <a:lnTo>
                    <a:pt x="8834628" y="0"/>
                  </a:lnTo>
                  <a:close/>
                </a:path>
              </a:pathLst>
            </a:custGeom>
            <a:solidFill>
              <a:srgbClr val="ECECEC"/>
            </a:solidFill>
          </p:spPr>
          <p:txBody>
            <a:bodyPr wrap="square" lIns="0" tIns="0" rIns="0" bIns="0" rtlCol="0"/>
            <a:lstStyle/>
            <a:p>
              <a:endParaRPr/>
            </a:p>
          </p:txBody>
        </p:sp>
        <p:sp>
          <p:nvSpPr>
            <p:cNvPr id="8" name="object 8"/>
            <p:cNvSpPr/>
            <p:nvPr/>
          </p:nvSpPr>
          <p:spPr>
            <a:xfrm>
              <a:off x="693420" y="6391655"/>
              <a:ext cx="8834755" cy="649605"/>
            </a:xfrm>
            <a:custGeom>
              <a:avLst/>
              <a:gdLst/>
              <a:ahLst/>
              <a:cxnLst/>
              <a:rect l="l" t="t" r="r" b="b"/>
              <a:pathLst>
                <a:path w="8834755" h="649604">
                  <a:moveTo>
                    <a:pt x="0" y="649224"/>
                  </a:moveTo>
                  <a:lnTo>
                    <a:pt x="8834628" y="649224"/>
                  </a:lnTo>
                  <a:lnTo>
                    <a:pt x="8834628" y="0"/>
                  </a:lnTo>
                  <a:lnTo>
                    <a:pt x="0" y="0"/>
                  </a:lnTo>
                  <a:lnTo>
                    <a:pt x="0" y="649224"/>
                  </a:lnTo>
                  <a:close/>
                </a:path>
              </a:pathLst>
            </a:custGeom>
            <a:ln w="12192">
              <a:solidFill>
                <a:srgbClr val="FFFFFF"/>
              </a:solidFill>
            </a:ln>
          </p:spPr>
          <p:txBody>
            <a:bodyPr wrap="square" lIns="0" tIns="0" rIns="0" bIns="0" rtlCol="0"/>
            <a:lstStyle/>
            <a:p>
              <a:endParaRPr/>
            </a:p>
          </p:txBody>
        </p:sp>
      </p:grpSp>
      <p:grpSp>
        <p:nvGrpSpPr>
          <p:cNvPr id="9" name="object 9"/>
          <p:cNvGrpSpPr/>
          <p:nvPr/>
        </p:nvGrpSpPr>
        <p:grpSpPr>
          <a:xfrm>
            <a:off x="687323" y="5676900"/>
            <a:ext cx="8846820" cy="661670"/>
            <a:chOff x="687323" y="5676900"/>
            <a:chExt cx="8846820" cy="661670"/>
          </a:xfrm>
        </p:grpSpPr>
        <p:sp>
          <p:nvSpPr>
            <p:cNvPr id="10" name="object 10"/>
            <p:cNvSpPr/>
            <p:nvPr/>
          </p:nvSpPr>
          <p:spPr>
            <a:xfrm>
              <a:off x="693419" y="5682995"/>
              <a:ext cx="8834755" cy="649605"/>
            </a:xfrm>
            <a:custGeom>
              <a:avLst/>
              <a:gdLst/>
              <a:ahLst/>
              <a:cxnLst/>
              <a:rect l="l" t="t" r="r" b="b"/>
              <a:pathLst>
                <a:path w="8834755" h="649604">
                  <a:moveTo>
                    <a:pt x="8834628" y="0"/>
                  </a:moveTo>
                  <a:lnTo>
                    <a:pt x="0" y="0"/>
                  </a:lnTo>
                  <a:lnTo>
                    <a:pt x="0" y="649223"/>
                  </a:lnTo>
                  <a:lnTo>
                    <a:pt x="8834628" y="649223"/>
                  </a:lnTo>
                  <a:lnTo>
                    <a:pt x="8834628" y="0"/>
                  </a:lnTo>
                  <a:close/>
                </a:path>
              </a:pathLst>
            </a:custGeom>
            <a:solidFill>
              <a:srgbClr val="ECECEC"/>
            </a:solidFill>
          </p:spPr>
          <p:txBody>
            <a:bodyPr wrap="square" lIns="0" tIns="0" rIns="0" bIns="0" rtlCol="0"/>
            <a:lstStyle/>
            <a:p>
              <a:endParaRPr/>
            </a:p>
          </p:txBody>
        </p:sp>
        <p:sp>
          <p:nvSpPr>
            <p:cNvPr id="11" name="object 11"/>
            <p:cNvSpPr/>
            <p:nvPr/>
          </p:nvSpPr>
          <p:spPr>
            <a:xfrm>
              <a:off x="693419" y="5682995"/>
              <a:ext cx="8834755" cy="649605"/>
            </a:xfrm>
            <a:custGeom>
              <a:avLst/>
              <a:gdLst/>
              <a:ahLst/>
              <a:cxnLst/>
              <a:rect l="l" t="t" r="r" b="b"/>
              <a:pathLst>
                <a:path w="8834755" h="649604">
                  <a:moveTo>
                    <a:pt x="0" y="649223"/>
                  </a:moveTo>
                  <a:lnTo>
                    <a:pt x="8834628" y="649223"/>
                  </a:lnTo>
                  <a:lnTo>
                    <a:pt x="8834628" y="0"/>
                  </a:lnTo>
                  <a:lnTo>
                    <a:pt x="0" y="0"/>
                  </a:lnTo>
                  <a:lnTo>
                    <a:pt x="0" y="649223"/>
                  </a:lnTo>
                  <a:close/>
                </a:path>
              </a:pathLst>
            </a:custGeom>
            <a:ln w="12192">
              <a:solidFill>
                <a:srgbClr val="FFFFFF"/>
              </a:solidFill>
            </a:ln>
          </p:spPr>
          <p:txBody>
            <a:bodyPr wrap="square" lIns="0" tIns="0" rIns="0" bIns="0" rtlCol="0"/>
            <a:lstStyle/>
            <a:p>
              <a:endParaRPr/>
            </a:p>
          </p:txBody>
        </p:sp>
      </p:grpSp>
      <p:sp>
        <p:nvSpPr>
          <p:cNvPr id="12" name="object 12"/>
          <p:cNvSpPr/>
          <p:nvPr/>
        </p:nvSpPr>
        <p:spPr>
          <a:xfrm>
            <a:off x="693419" y="4279391"/>
            <a:ext cx="8834755" cy="1343025"/>
          </a:xfrm>
          <a:custGeom>
            <a:avLst/>
            <a:gdLst/>
            <a:ahLst/>
            <a:cxnLst/>
            <a:rect l="l" t="t" r="r" b="b"/>
            <a:pathLst>
              <a:path w="8834755" h="1343025">
                <a:moveTo>
                  <a:pt x="0" y="1342643"/>
                </a:moveTo>
                <a:lnTo>
                  <a:pt x="8834628" y="1342643"/>
                </a:lnTo>
                <a:lnTo>
                  <a:pt x="8834628" y="693419"/>
                </a:lnTo>
                <a:lnTo>
                  <a:pt x="0" y="693419"/>
                </a:lnTo>
                <a:lnTo>
                  <a:pt x="0" y="1342643"/>
                </a:lnTo>
                <a:close/>
              </a:path>
              <a:path w="8834755" h="1343025">
                <a:moveTo>
                  <a:pt x="0" y="647699"/>
                </a:moveTo>
                <a:lnTo>
                  <a:pt x="8834628" y="647699"/>
                </a:lnTo>
                <a:lnTo>
                  <a:pt x="8834628" y="0"/>
                </a:lnTo>
                <a:lnTo>
                  <a:pt x="0" y="0"/>
                </a:lnTo>
                <a:lnTo>
                  <a:pt x="0" y="647699"/>
                </a:lnTo>
                <a:close/>
              </a:path>
            </a:pathLst>
          </a:custGeom>
          <a:ln w="12192">
            <a:solidFill>
              <a:srgbClr val="FFFFFF"/>
            </a:solidFill>
          </a:ln>
        </p:spPr>
        <p:txBody>
          <a:bodyPr wrap="square" lIns="0" tIns="0" rIns="0" bIns="0" rtlCol="0"/>
          <a:lstStyle/>
          <a:p>
            <a:endParaRPr/>
          </a:p>
        </p:txBody>
      </p:sp>
      <p:grpSp>
        <p:nvGrpSpPr>
          <p:cNvPr id="13" name="object 13"/>
          <p:cNvGrpSpPr/>
          <p:nvPr/>
        </p:nvGrpSpPr>
        <p:grpSpPr>
          <a:xfrm>
            <a:off x="687323" y="3532632"/>
            <a:ext cx="8846820" cy="661670"/>
            <a:chOff x="687323" y="3532632"/>
            <a:chExt cx="8846820" cy="661670"/>
          </a:xfrm>
        </p:grpSpPr>
        <p:sp>
          <p:nvSpPr>
            <p:cNvPr id="14" name="object 14"/>
            <p:cNvSpPr/>
            <p:nvPr/>
          </p:nvSpPr>
          <p:spPr>
            <a:xfrm>
              <a:off x="693419" y="3538728"/>
              <a:ext cx="8834755" cy="649605"/>
            </a:xfrm>
            <a:custGeom>
              <a:avLst/>
              <a:gdLst/>
              <a:ahLst/>
              <a:cxnLst/>
              <a:rect l="l" t="t" r="r" b="b"/>
              <a:pathLst>
                <a:path w="8834755" h="649604">
                  <a:moveTo>
                    <a:pt x="8834628" y="0"/>
                  </a:moveTo>
                  <a:lnTo>
                    <a:pt x="0" y="0"/>
                  </a:lnTo>
                  <a:lnTo>
                    <a:pt x="0" y="649224"/>
                  </a:lnTo>
                  <a:lnTo>
                    <a:pt x="8834628" y="649224"/>
                  </a:lnTo>
                  <a:lnTo>
                    <a:pt x="8834628" y="0"/>
                  </a:lnTo>
                  <a:close/>
                </a:path>
              </a:pathLst>
            </a:custGeom>
            <a:solidFill>
              <a:srgbClr val="ECECEC"/>
            </a:solidFill>
          </p:spPr>
          <p:txBody>
            <a:bodyPr wrap="square" lIns="0" tIns="0" rIns="0" bIns="0" rtlCol="0"/>
            <a:lstStyle/>
            <a:p>
              <a:endParaRPr/>
            </a:p>
          </p:txBody>
        </p:sp>
        <p:sp>
          <p:nvSpPr>
            <p:cNvPr id="15" name="object 15"/>
            <p:cNvSpPr/>
            <p:nvPr/>
          </p:nvSpPr>
          <p:spPr>
            <a:xfrm>
              <a:off x="693419" y="3538728"/>
              <a:ext cx="8834755" cy="649605"/>
            </a:xfrm>
            <a:custGeom>
              <a:avLst/>
              <a:gdLst/>
              <a:ahLst/>
              <a:cxnLst/>
              <a:rect l="l" t="t" r="r" b="b"/>
              <a:pathLst>
                <a:path w="8834755" h="649604">
                  <a:moveTo>
                    <a:pt x="0" y="649224"/>
                  </a:moveTo>
                  <a:lnTo>
                    <a:pt x="8834628" y="649224"/>
                  </a:lnTo>
                  <a:lnTo>
                    <a:pt x="8834628" y="0"/>
                  </a:lnTo>
                  <a:lnTo>
                    <a:pt x="0" y="0"/>
                  </a:lnTo>
                  <a:lnTo>
                    <a:pt x="0" y="649224"/>
                  </a:lnTo>
                  <a:close/>
                </a:path>
              </a:pathLst>
            </a:custGeom>
            <a:ln w="12192">
              <a:solidFill>
                <a:srgbClr val="FFFFFF"/>
              </a:solidFill>
            </a:ln>
          </p:spPr>
          <p:txBody>
            <a:bodyPr wrap="square" lIns="0" tIns="0" rIns="0" bIns="0" rtlCol="0"/>
            <a:lstStyle/>
            <a:p>
              <a:endParaRPr/>
            </a:p>
          </p:txBody>
        </p:sp>
      </p:grpSp>
      <p:grpSp>
        <p:nvGrpSpPr>
          <p:cNvPr id="16" name="object 16"/>
          <p:cNvGrpSpPr/>
          <p:nvPr/>
        </p:nvGrpSpPr>
        <p:grpSpPr>
          <a:xfrm>
            <a:off x="702563" y="2807207"/>
            <a:ext cx="8848725" cy="661670"/>
            <a:chOff x="702563" y="2807207"/>
            <a:chExt cx="8848725" cy="661670"/>
          </a:xfrm>
        </p:grpSpPr>
        <p:sp>
          <p:nvSpPr>
            <p:cNvPr id="17" name="object 17"/>
            <p:cNvSpPr/>
            <p:nvPr/>
          </p:nvSpPr>
          <p:spPr>
            <a:xfrm>
              <a:off x="708659" y="2813303"/>
              <a:ext cx="8836660" cy="649605"/>
            </a:xfrm>
            <a:custGeom>
              <a:avLst/>
              <a:gdLst/>
              <a:ahLst/>
              <a:cxnLst/>
              <a:rect l="l" t="t" r="r" b="b"/>
              <a:pathLst>
                <a:path w="8836660" h="649604">
                  <a:moveTo>
                    <a:pt x="8836152" y="0"/>
                  </a:moveTo>
                  <a:lnTo>
                    <a:pt x="0" y="0"/>
                  </a:lnTo>
                  <a:lnTo>
                    <a:pt x="0" y="649224"/>
                  </a:lnTo>
                  <a:lnTo>
                    <a:pt x="8836152" y="649224"/>
                  </a:lnTo>
                  <a:lnTo>
                    <a:pt x="8836152" y="0"/>
                  </a:lnTo>
                  <a:close/>
                </a:path>
              </a:pathLst>
            </a:custGeom>
            <a:solidFill>
              <a:srgbClr val="ECECEC"/>
            </a:solidFill>
          </p:spPr>
          <p:txBody>
            <a:bodyPr wrap="square" lIns="0" tIns="0" rIns="0" bIns="0" rtlCol="0"/>
            <a:lstStyle/>
            <a:p>
              <a:endParaRPr/>
            </a:p>
          </p:txBody>
        </p:sp>
        <p:sp>
          <p:nvSpPr>
            <p:cNvPr id="18" name="object 18"/>
            <p:cNvSpPr/>
            <p:nvPr/>
          </p:nvSpPr>
          <p:spPr>
            <a:xfrm>
              <a:off x="708659" y="2813303"/>
              <a:ext cx="8836660" cy="649605"/>
            </a:xfrm>
            <a:custGeom>
              <a:avLst/>
              <a:gdLst/>
              <a:ahLst/>
              <a:cxnLst/>
              <a:rect l="l" t="t" r="r" b="b"/>
              <a:pathLst>
                <a:path w="8836660" h="649604">
                  <a:moveTo>
                    <a:pt x="0" y="649224"/>
                  </a:moveTo>
                  <a:lnTo>
                    <a:pt x="8836152" y="649224"/>
                  </a:lnTo>
                  <a:lnTo>
                    <a:pt x="8836152" y="0"/>
                  </a:lnTo>
                  <a:lnTo>
                    <a:pt x="0" y="0"/>
                  </a:lnTo>
                  <a:lnTo>
                    <a:pt x="0" y="649224"/>
                  </a:lnTo>
                  <a:close/>
                </a:path>
              </a:pathLst>
            </a:custGeom>
            <a:ln w="12192">
              <a:solidFill>
                <a:srgbClr val="FFFFFF"/>
              </a:solidFill>
            </a:ln>
          </p:spPr>
          <p:txBody>
            <a:bodyPr wrap="square" lIns="0" tIns="0" rIns="0" bIns="0" rtlCol="0"/>
            <a:lstStyle/>
            <a:p>
              <a:endParaRPr/>
            </a:p>
          </p:txBody>
        </p:sp>
      </p:grpSp>
      <p:sp>
        <p:nvSpPr>
          <p:cNvPr id="19" name="object 19"/>
          <p:cNvSpPr txBox="1"/>
          <p:nvPr/>
        </p:nvSpPr>
        <p:spPr>
          <a:xfrm>
            <a:off x="673100" y="626110"/>
            <a:ext cx="7919084" cy="1056005"/>
          </a:xfrm>
          <a:prstGeom prst="rect">
            <a:avLst/>
          </a:prstGeom>
        </p:spPr>
        <p:txBody>
          <a:bodyPr vert="horz" wrap="square" lIns="0" tIns="12065" rIns="0" bIns="0" rtlCol="0">
            <a:spAutoFit/>
          </a:bodyPr>
          <a:lstStyle/>
          <a:p>
            <a:pPr marL="12700">
              <a:lnSpc>
                <a:spcPct val="100000"/>
              </a:lnSpc>
              <a:spcBef>
                <a:spcPts val="95"/>
              </a:spcBef>
            </a:pPr>
            <a:r>
              <a:rPr sz="1600" spc="-30" dirty="0">
                <a:solidFill>
                  <a:srgbClr val="2D74B5"/>
                </a:solidFill>
                <a:latin typeface="Sylfaen"/>
                <a:cs typeface="Sylfaen"/>
              </a:rPr>
              <a:t>ჯანმრთელობის</a:t>
            </a:r>
            <a:r>
              <a:rPr sz="1600" spc="-20" dirty="0">
                <a:solidFill>
                  <a:srgbClr val="2D74B5"/>
                </a:solidFill>
                <a:latin typeface="Sylfaen"/>
                <a:cs typeface="Sylfaen"/>
              </a:rPr>
              <a:t> </a:t>
            </a:r>
            <a:r>
              <a:rPr sz="1600" spc="-50" dirty="0">
                <a:solidFill>
                  <a:srgbClr val="2D74B5"/>
                </a:solidFill>
                <a:latin typeface="Sylfaen"/>
                <a:cs typeface="Sylfaen"/>
              </a:rPr>
              <a:t>დაცვისა</a:t>
            </a:r>
            <a:r>
              <a:rPr sz="1600" spc="-15" dirty="0">
                <a:solidFill>
                  <a:srgbClr val="2D74B5"/>
                </a:solidFill>
                <a:latin typeface="Sylfaen"/>
                <a:cs typeface="Sylfaen"/>
              </a:rPr>
              <a:t> </a:t>
            </a:r>
            <a:r>
              <a:rPr sz="1600" spc="-35" dirty="0">
                <a:solidFill>
                  <a:srgbClr val="2D74B5"/>
                </a:solidFill>
                <a:latin typeface="Sylfaen"/>
                <a:cs typeface="Sylfaen"/>
              </a:rPr>
              <a:t>და</a:t>
            </a:r>
            <a:r>
              <a:rPr sz="1600" spc="-30" dirty="0">
                <a:solidFill>
                  <a:srgbClr val="2D74B5"/>
                </a:solidFill>
                <a:latin typeface="Sylfaen"/>
                <a:cs typeface="Sylfaen"/>
              </a:rPr>
              <a:t> </a:t>
            </a:r>
            <a:r>
              <a:rPr sz="1600" spc="-25" dirty="0">
                <a:solidFill>
                  <a:srgbClr val="2D74B5"/>
                </a:solidFill>
                <a:latin typeface="Sylfaen"/>
                <a:cs typeface="Sylfaen"/>
              </a:rPr>
              <a:t>სოციალურ</a:t>
            </a:r>
            <a:r>
              <a:rPr sz="1600" spc="-35" dirty="0">
                <a:solidFill>
                  <a:srgbClr val="2D74B5"/>
                </a:solidFill>
                <a:latin typeface="Sylfaen"/>
                <a:cs typeface="Sylfaen"/>
              </a:rPr>
              <a:t> </a:t>
            </a:r>
            <a:r>
              <a:rPr sz="1600" spc="-40" dirty="0">
                <a:solidFill>
                  <a:srgbClr val="2D74B5"/>
                </a:solidFill>
                <a:latin typeface="Sylfaen"/>
                <a:cs typeface="Sylfaen"/>
              </a:rPr>
              <a:t>საკითხთა</a:t>
            </a:r>
            <a:r>
              <a:rPr sz="1600" spc="-15" dirty="0">
                <a:solidFill>
                  <a:srgbClr val="2D74B5"/>
                </a:solidFill>
                <a:latin typeface="Sylfaen"/>
                <a:cs typeface="Sylfaen"/>
              </a:rPr>
              <a:t> </a:t>
            </a:r>
            <a:r>
              <a:rPr sz="1600" spc="-55" dirty="0">
                <a:solidFill>
                  <a:srgbClr val="2D74B5"/>
                </a:solidFill>
                <a:latin typeface="Sylfaen"/>
                <a:cs typeface="Sylfaen"/>
              </a:rPr>
              <a:t>სამსახური</a:t>
            </a:r>
            <a:endParaRPr sz="1600" dirty="0">
              <a:latin typeface="Sylfaen"/>
              <a:cs typeface="Sylfaen"/>
            </a:endParaRPr>
          </a:p>
          <a:p>
            <a:pPr>
              <a:lnSpc>
                <a:spcPct val="100000"/>
              </a:lnSpc>
              <a:spcBef>
                <a:spcPts val="5"/>
              </a:spcBef>
            </a:pPr>
            <a:endParaRPr sz="1950" dirty="0">
              <a:latin typeface="Sylfaen"/>
              <a:cs typeface="Sylfaen"/>
            </a:endParaRPr>
          </a:p>
          <a:p>
            <a:pPr marL="12700" marR="5080">
              <a:lnSpc>
                <a:spcPct val="125800"/>
              </a:lnSpc>
            </a:pPr>
            <a:r>
              <a:rPr sz="1200" dirty="0">
                <a:latin typeface="Sylfaen"/>
                <a:cs typeface="Sylfaen"/>
              </a:rPr>
              <a:t>2020</a:t>
            </a:r>
            <a:r>
              <a:rPr sz="1200" spc="-15" dirty="0">
                <a:latin typeface="Sylfaen"/>
                <a:cs typeface="Sylfaen"/>
              </a:rPr>
              <a:t> </a:t>
            </a:r>
            <a:r>
              <a:rPr sz="1200" spc="20" dirty="0">
                <a:latin typeface="Sylfaen"/>
                <a:cs typeface="Sylfaen"/>
              </a:rPr>
              <a:t>წელს</a:t>
            </a:r>
            <a:r>
              <a:rPr sz="1200" spc="-20" dirty="0">
                <a:latin typeface="Sylfaen"/>
                <a:cs typeface="Sylfaen"/>
              </a:rPr>
              <a:t> </a:t>
            </a:r>
            <a:r>
              <a:rPr sz="1200" spc="-25" dirty="0">
                <a:latin typeface="Sylfaen"/>
                <a:cs typeface="Sylfaen"/>
              </a:rPr>
              <a:t>ჯანმრთელობის</a:t>
            </a:r>
            <a:r>
              <a:rPr sz="1200" spc="-10" dirty="0">
                <a:latin typeface="Sylfaen"/>
                <a:cs typeface="Sylfaen"/>
              </a:rPr>
              <a:t> </a:t>
            </a:r>
            <a:r>
              <a:rPr sz="1200" spc="-35" dirty="0">
                <a:latin typeface="Sylfaen"/>
                <a:cs typeface="Sylfaen"/>
              </a:rPr>
              <a:t>დაცვისა</a:t>
            </a:r>
            <a:r>
              <a:rPr sz="1200" spc="10" dirty="0">
                <a:latin typeface="Sylfaen"/>
                <a:cs typeface="Sylfaen"/>
              </a:rPr>
              <a:t> </a:t>
            </a:r>
            <a:r>
              <a:rPr sz="1200" spc="-20" dirty="0">
                <a:latin typeface="Sylfaen"/>
                <a:cs typeface="Sylfaen"/>
              </a:rPr>
              <a:t>და</a:t>
            </a:r>
            <a:r>
              <a:rPr sz="1200" spc="15" dirty="0">
                <a:latin typeface="Sylfaen"/>
                <a:cs typeface="Sylfaen"/>
              </a:rPr>
              <a:t> </a:t>
            </a:r>
            <a:r>
              <a:rPr sz="1200" spc="-20" dirty="0">
                <a:latin typeface="Sylfaen"/>
                <a:cs typeface="Sylfaen"/>
              </a:rPr>
              <a:t>სოციალურ</a:t>
            </a:r>
            <a:r>
              <a:rPr sz="1200" spc="20" dirty="0">
                <a:latin typeface="Sylfaen"/>
                <a:cs typeface="Sylfaen"/>
              </a:rPr>
              <a:t> </a:t>
            </a:r>
            <a:r>
              <a:rPr sz="1200" spc="-30" dirty="0">
                <a:latin typeface="Sylfaen"/>
                <a:cs typeface="Sylfaen"/>
              </a:rPr>
              <a:t>საკითხთა</a:t>
            </a:r>
            <a:r>
              <a:rPr sz="1200" spc="10" dirty="0">
                <a:latin typeface="Sylfaen"/>
                <a:cs typeface="Sylfaen"/>
              </a:rPr>
              <a:t> </a:t>
            </a:r>
            <a:r>
              <a:rPr sz="1200" spc="-35" dirty="0">
                <a:latin typeface="Sylfaen"/>
                <a:cs typeface="Sylfaen"/>
              </a:rPr>
              <a:t>მიმართულებით,</a:t>
            </a:r>
            <a:r>
              <a:rPr sz="1200" spc="15" dirty="0">
                <a:latin typeface="Sylfaen"/>
                <a:cs typeface="Sylfaen"/>
              </a:rPr>
              <a:t> </a:t>
            </a:r>
            <a:r>
              <a:rPr sz="1200" spc="-10" dirty="0">
                <a:latin typeface="Sylfaen"/>
                <a:cs typeface="Sylfaen"/>
              </a:rPr>
              <a:t>თელავის</a:t>
            </a:r>
            <a:r>
              <a:rPr sz="1200" spc="30" dirty="0">
                <a:latin typeface="Sylfaen"/>
                <a:cs typeface="Sylfaen"/>
              </a:rPr>
              <a:t> </a:t>
            </a:r>
            <a:r>
              <a:rPr sz="1200" spc="-70" dirty="0">
                <a:latin typeface="Sylfaen"/>
                <a:cs typeface="Sylfaen"/>
              </a:rPr>
              <a:t>მუნიციპალიტეტის</a:t>
            </a:r>
            <a:r>
              <a:rPr sz="1200" spc="15" dirty="0">
                <a:latin typeface="Sylfaen"/>
                <a:cs typeface="Sylfaen"/>
              </a:rPr>
              <a:t> </a:t>
            </a:r>
            <a:r>
              <a:rPr sz="1200" spc="-20" dirty="0">
                <a:latin typeface="Sylfaen"/>
                <a:cs typeface="Sylfaen"/>
              </a:rPr>
              <a:t>მერიაში </a:t>
            </a:r>
            <a:r>
              <a:rPr sz="1200" spc="-285" dirty="0">
                <a:latin typeface="Sylfaen"/>
                <a:cs typeface="Sylfaen"/>
              </a:rPr>
              <a:t> </a:t>
            </a:r>
            <a:r>
              <a:rPr sz="1200" spc="-35" dirty="0">
                <a:latin typeface="Sylfaen"/>
                <a:cs typeface="Sylfaen"/>
              </a:rPr>
              <a:t>ფუნქციონირებდა</a:t>
            </a:r>
            <a:r>
              <a:rPr sz="1200" spc="-5" dirty="0">
                <a:latin typeface="Sylfaen"/>
                <a:cs typeface="Sylfaen"/>
              </a:rPr>
              <a:t> </a:t>
            </a:r>
            <a:r>
              <a:rPr sz="1200" dirty="0">
                <a:latin typeface="Sylfaen"/>
                <a:cs typeface="Sylfaen"/>
              </a:rPr>
              <a:t>16 </a:t>
            </a:r>
            <a:r>
              <a:rPr sz="1200" spc="35" dirty="0">
                <a:latin typeface="Sylfaen"/>
                <a:cs typeface="Sylfaen"/>
              </a:rPr>
              <a:t>პროგრამა:</a:t>
            </a:r>
            <a:endParaRPr sz="1200" dirty="0">
              <a:latin typeface="Sylfaen"/>
              <a:cs typeface="Sylfaen"/>
            </a:endParaRPr>
          </a:p>
        </p:txBody>
      </p:sp>
      <p:sp>
        <p:nvSpPr>
          <p:cNvPr id="20" name="object 20"/>
          <p:cNvSpPr txBox="1"/>
          <p:nvPr/>
        </p:nvSpPr>
        <p:spPr>
          <a:xfrm>
            <a:off x="708659" y="2065020"/>
            <a:ext cx="8836660" cy="546047"/>
          </a:xfrm>
          <a:prstGeom prst="rect">
            <a:avLst/>
          </a:prstGeom>
          <a:solidFill>
            <a:srgbClr val="ECECEC"/>
          </a:solidFill>
          <a:ln w="12192">
            <a:solidFill>
              <a:srgbClr val="FFFFFF"/>
            </a:solidFill>
          </a:ln>
        </p:spPr>
        <p:txBody>
          <a:bodyPr vert="horz" wrap="square" lIns="0" tIns="21590" rIns="0" bIns="0" rtlCol="0">
            <a:spAutoFit/>
          </a:bodyPr>
          <a:lstStyle/>
          <a:p>
            <a:pPr marL="434340" marR="2398395" indent="-229235">
              <a:lnSpc>
                <a:spcPct val="135000"/>
              </a:lnSpc>
              <a:spcBef>
                <a:spcPts val="170"/>
              </a:spcBef>
            </a:pPr>
            <a:r>
              <a:rPr sz="1200" b="0" dirty="0">
                <a:latin typeface="Calibri Light"/>
                <a:cs typeface="Calibri Light"/>
              </a:rPr>
              <a:t>1.</a:t>
            </a:r>
            <a:r>
              <a:rPr sz="1200" b="0" spc="5" dirty="0">
                <a:latin typeface="Calibri Light"/>
                <a:cs typeface="Calibri Light"/>
              </a:rPr>
              <a:t> </a:t>
            </a:r>
            <a:r>
              <a:rPr lang="ka-GE" sz="1200" spc="5" dirty="0">
                <a:latin typeface="Calibri Light"/>
                <a:cs typeface="Calibri Light"/>
              </a:rPr>
              <a:t>სადღესასწაულო დღეებთან დაკავშირებული დახმარების ღონისძიებების </a:t>
            </a:r>
            <a:r>
              <a:rPr lang="ka-GE" sz="1200" spc="5" dirty="0" smtClean="0">
                <a:latin typeface="Calibri Light"/>
                <a:cs typeface="Calibri Light"/>
              </a:rPr>
              <a:t>ქვეპროგრამა</a:t>
            </a:r>
            <a:r>
              <a:rPr lang="en-US" sz="1200" spc="5" dirty="0" smtClean="0">
                <a:latin typeface="Calibri Light"/>
                <a:cs typeface="Calibri Light"/>
              </a:rPr>
              <a:t> </a:t>
            </a:r>
          </a:p>
          <a:p>
            <a:pPr marL="434340" marR="2398395" indent="-229235">
              <a:lnSpc>
                <a:spcPct val="135000"/>
              </a:lnSpc>
              <a:spcBef>
                <a:spcPts val="170"/>
              </a:spcBef>
            </a:pPr>
            <a:r>
              <a:rPr lang="ka-GE" sz="1200" spc="5" dirty="0">
                <a:latin typeface="Calibri Light"/>
                <a:cs typeface="Calibri Light"/>
              </a:rPr>
              <a:t> </a:t>
            </a:r>
            <a:r>
              <a:rPr lang="ka-GE" sz="1200" spc="5" dirty="0" smtClean="0">
                <a:latin typeface="Calibri Light"/>
                <a:cs typeface="Calibri Light"/>
              </a:rPr>
              <a:t>  დახმარება გაეწია </a:t>
            </a:r>
            <a:r>
              <a:rPr lang="ka-GE" sz="1200" spc="5" dirty="0" smtClean="0">
                <a:solidFill>
                  <a:srgbClr val="FF0000"/>
                </a:solidFill>
                <a:latin typeface="Calibri Light"/>
                <a:cs typeface="Calibri Light"/>
              </a:rPr>
              <a:t>436 </a:t>
            </a:r>
            <a:r>
              <a:rPr lang="ka-GE" sz="1200" spc="5" dirty="0" smtClean="0">
                <a:latin typeface="Calibri Light"/>
                <a:cs typeface="Calibri Light"/>
              </a:rPr>
              <a:t>ადამიანს</a:t>
            </a:r>
            <a:r>
              <a:rPr lang="ka-GE" sz="1200" spc="5" dirty="0">
                <a:latin typeface="Calibri Light"/>
                <a:cs typeface="Calibri Light"/>
              </a:rPr>
              <a:t>, საერთო თანხით - </a:t>
            </a:r>
            <a:r>
              <a:rPr lang="ka-GE" sz="1200" spc="5" dirty="0" smtClean="0">
                <a:solidFill>
                  <a:srgbClr val="FF0000"/>
                </a:solidFill>
                <a:latin typeface="Calibri Light"/>
                <a:cs typeface="Calibri Light"/>
              </a:rPr>
              <a:t>26 350 </a:t>
            </a:r>
            <a:r>
              <a:rPr lang="ka-GE" sz="1200" spc="5" dirty="0" smtClean="0">
                <a:latin typeface="Calibri Light"/>
                <a:cs typeface="Calibri Light"/>
              </a:rPr>
              <a:t>ლარი. </a:t>
            </a:r>
            <a:endParaRPr sz="1200" dirty="0">
              <a:latin typeface="Sylfaen"/>
              <a:cs typeface="Sylfaen"/>
            </a:endParaRPr>
          </a:p>
        </p:txBody>
      </p:sp>
      <p:sp>
        <p:nvSpPr>
          <p:cNvPr id="21" name="object 21"/>
          <p:cNvSpPr txBox="1"/>
          <p:nvPr/>
        </p:nvSpPr>
        <p:spPr>
          <a:xfrm>
            <a:off x="699516" y="2779902"/>
            <a:ext cx="8839200" cy="1225550"/>
          </a:xfrm>
          <a:prstGeom prst="rect">
            <a:avLst/>
          </a:prstGeom>
        </p:spPr>
        <p:txBody>
          <a:bodyPr vert="horz" wrap="square" lIns="0" tIns="12700" rIns="0" bIns="0" rtlCol="0">
            <a:spAutoFit/>
          </a:bodyPr>
          <a:lstStyle/>
          <a:p>
            <a:pPr marL="443230" marR="3549015" indent="-229235">
              <a:lnSpc>
                <a:spcPct val="135000"/>
              </a:lnSpc>
              <a:spcBef>
                <a:spcPts val="100"/>
              </a:spcBef>
            </a:pPr>
            <a:r>
              <a:rPr sz="1200" b="0" dirty="0">
                <a:latin typeface="Calibri Light"/>
                <a:cs typeface="Calibri Light"/>
              </a:rPr>
              <a:t>2.</a:t>
            </a:r>
            <a:r>
              <a:rPr sz="1200" b="0" spc="100" dirty="0">
                <a:latin typeface="Calibri Light"/>
                <a:cs typeface="Calibri Light"/>
              </a:rPr>
              <a:t> </a:t>
            </a:r>
            <a:r>
              <a:rPr sz="1200" spc="20" dirty="0">
                <a:latin typeface="Sylfaen"/>
                <a:cs typeface="Sylfaen"/>
              </a:rPr>
              <a:t>ახალშობილ</a:t>
            </a:r>
            <a:r>
              <a:rPr sz="1200" spc="-30" dirty="0">
                <a:latin typeface="Sylfaen"/>
                <a:cs typeface="Sylfaen"/>
              </a:rPr>
              <a:t> </a:t>
            </a:r>
            <a:r>
              <a:rPr sz="1200" spc="-20" dirty="0">
                <a:latin typeface="Sylfaen"/>
                <a:cs typeface="Sylfaen"/>
              </a:rPr>
              <a:t>ბავშვთა</a:t>
            </a:r>
            <a:r>
              <a:rPr sz="1200" spc="-25" dirty="0">
                <a:latin typeface="Sylfaen"/>
                <a:cs typeface="Sylfaen"/>
              </a:rPr>
              <a:t> </a:t>
            </a:r>
            <a:r>
              <a:rPr sz="1200" spc="-65" dirty="0">
                <a:latin typeface="Sylfaen"/>
                <a:cs typeface="Sylfaen"/>
              </a:rPr>
              <a:t>ოჯახების</a:t>
            </a:r>
            <a:r>
              <a:rPr sz="1200" spc="-15" dirty="0">
                <a:latin typeface="Sylfaen"/>
                <a:cs typeface="Sylfaen"/>
              </a:rPr>
              <a:t> </a:t>
            </a:r>
            <a:r>
              <a:rPr sz="1200" spc="-40" dirty="0">
                <a:latin typeface="Sylfaen"/>
                <a:cs typeface="Sylfaen"/>
              </a:rPr>
              <a:t>ერთჯერადი</a:t>
            </a:r>
            <a:r>
              <a:rPr sz="1200" spc="-10" dirty="0">
                <a:latin typeface="Sylfaen"/>
                <a:cs typeface="Sylfaen"/>
              </a:rPr>
              <a:t> </a:t>
            </a:r>
            <a:r>
              <a:rPr sz="1200" spc="-20" dirty="0">
                <a:latin typeface="Sylfaen"/>
                <a:cs typeface="Sylfaen"/>
              </a:rPr>
              <a:t>დახმარების </a:t>
            </a:r>
            <a:r>
              <a:rPr sz="1200" spc="25" dirty="0">
                <a:latin typeface="Sylfaen"/>
                <a:cs typeface="Sylfaen"/>
              </a:rPr>
              <a:t>ქვეპროგრამა</a:t>
            </a:r>
            <a:r>
              <a:rPr sz="1200" b="0" spc="25" dirty="0">
                <a:latin typeface="Calibri Light"/>
                <a:cs typeface="Calibri Light"/>
              </a:rPr>
              <a:t>: </a:t>
            </a:r>
            <a:r>
              <a:rPr sz="1200" b="0" spc="-260" dirty="0">
                <a:latin typeface="Calibri Light"/>
                <a:cs typeface="Calibri Light"/>
              </a:rPr>
              <a:t> </a:t>
            </a:r>
            <a:r>
              <a:rPr sz="1200" spc="-40" dirty="0">
                <a:latin typeface="Sylfaen"/>
                <a:cs typeface="Sylfaen"/>
              </a:rPr>
              <a:t>და</a:t>
            </a:r>
            <a:r>
              <a:rPr sz="1200" spc="-45" dirty="0">
                <a:latin typeface="Sylfaen"/>
                <a:cs typeface="Sylfaen"/>
              </a:rPr>
              <a:t>ხ</a:t>
            </a:r>
            <a:r>
              <a:rPr sz="1200" spc="-30" dirty="0">
                <a:latin typeface="Sylfaen"/>
                <a:cs typeface="Sylfaen"/>
              </a:rPr>
              <a:t>მ</a:t>
            </a:r>
            <a:r>
              <a:rPr sz="1200" spc="50" dirty="0">
                <a:latin typeface="Sylfaen"/>
                <a:cs typeface="Sylfaen"/>
              </a:rPr>
              <a:t>ა</a:t>
            </a:r>
            <a:r>
              <a:rPr sz="1200" spc="100" dirty="0">
                <a:latin typeface="Sylfaen"/>
                <a:cs typeface="Sylfaen"/>
              </a:rPr>
              <a:t>რ</a:t>
            </a:r>
            <a:r>
              <a:rPr sz="1200" spc="5" dirty="0">
                <a:latin typeface="Sylfaen"/>
                <a:cs typeface="Sylfaen"/>
              </a:rPr>
              <a:t>ე</a:t>
            </a:r>
            <a:r>
              <a:rPr sz="1200" spc="-70" dirty="0">
                <a:latin typeface="Sylfaen"/>
                <a:cs typeface="Sylfaen"/>
              </a:rPr>
              <a:t>ბ</a:t>
            </a:r>
            <a:r>
              <a:rPr sz="1200" spc="45" dirty="0">
                <a:latin typeface="Sylfaen"/>
                <a:cs typeface="Sylfaen"/>
              </a:rPr>
              <a:t>ა</a:t>
            </a:r>
            <a:r>
              <a:rPr sz="1200" spc="-30" dirty="0">
                <a:latin typeface="Sylfaen"/>
                <a:cs typeface="Sylfaen"/>
              </a:rPr>
              <a:t> </a:t>
            </a:r>
            <a:r>
              <a:rPr sz="1200" spc="15" dirty="0" err="1">
                <a:latin typeface="Sylfaen"/>
                <a:cs typeface="Sylfaen"/>
              </a:rPr>
              <a:t>გა</a:t>
            </a:r>
            <a:r>
              <a:rPr sz="1200" spc="5" dirty="0" err="1">
                <a:latin typeface="Sylfaen"/>
                <a:cs typeface="Sylfaen"/>
              </a:rPr>
              <a:t>ე</a:t>
            </a:r>
            <a:r>
              <a:rPr sz="1200" spc="-75" dirty="0" err="1">
                <a:latin typeface="Sylfaen"/>
                <a:cs typeface="Sylfaen"/>
              </a:rPr>
              <a:t>წი</a:t>
            </a:r>
            <a:r>
              <a:rPr sz="1200" spc="45" dirty="0" err="1">
                <a:latin typeface="Sylfaen"/>
                <a:cs typeface="Sylfaen"/>
              </a:rPr>
              <a:t>ა</a:t>
            </a:r>
            <a:r>
              <a:rPr sz="1200" spc="-30" dirty="0">
                <a:latin typeface="Sylfaen"/>
                <a:cs typeface="Sylfaen"/>
              </a:rPr>
              <a:t> </a:t>
            </a:r>
            <a:r>
              <a:rPr sz="1200" b="0" spc="-10" dirty="0" smtClean="0">
                <a:solidFill>
                  <a:srgbClr val="C00000"/>
                </a:solidFill>
                <a:latin typeface="Calibri Light"/>
                <a:cs typeface="Calibri Light"/>
              </a:rPr>
              <a:t>19</a:t>
            </a:r>
            <a:r>
              <a:rPr sz="1200" b="0" spc="5" dirty="0" smtClean="0">
                <a:solidFill>
                  <a:srgbClr val="C00000"/>
                </a:solidFill>
                <a:latin typeface="Calibri Light"/>
                <a:cs typeface="Calibri Light"/>
              </a:rPr>
              <a:t> </a:t>
            </a:r>
            <a:r>
              <a:rPr sz="1200" spc="-80" dirty="0">
                <a:latin typeface="Sylfaen"/>
                <a:cs typeface="Sylfaen"/>
              </a:rPr>
              <a:t>ბ</a:t>
            </a:r>
            <a:r>
              <a:rPr sz="1200" spc="-5" dirty="0">
                <a:latin typeface="Sylfaen"/>
                <a:cs typeface="Sylfaen"/>
              </a:rPr>
              <a:t>ე</a:t>
            </a:r>
            <a:r>
              <a:rPr sz="1200" spc="-35" dirty="0">
                <a:latin typeface="Sylfaen"/>
                <a:cs typeface="Sylfaen"/>
              </a:rPr>
              <a:t>ნ</a:t>
            </a:r>
            <a:r>
              <a:rPr sz="1200" spc="-5" dirty="0">
                <a:latin typeface="Sylfaen"/>
                <a:cs typeface="Sylfaen"/>
              </a:rPr>
              <a:t>ე</a:t>
            </a:r>
            <a:r>
              <a:rPr sz="1200" spc="100" dirty="0">
                <a:latin typeface="Sylfaen"/>
                <a:cs typeface="Sylfaen"/>
              </a:rPr>
              <a:t>ფ</a:t>
            </a:r>
            <a:r>
              <a:rPr sz="1200" spc="-95" dirty="0">
                <a:latin typeface="Sylfaen"/>
                <a:cs typeface="Sylfaen"/>
              </a:rPr>
              <a:t>იც</a:t>
            </a:r>
            <a:r>
              <a:rPr sz="1200" spc="10" dirty="0">
                <a:latin typeface="Sylfaen"/>
                <a:cs typeface="Sylfaen"/>
              </a:rPr>
              <a:t>იარ</a:t>
            </a:r>
            <a:r>
              <a:rPr sz="1200" spc="-20" dirty="0">
                <a:latin typeface="Sylfaen"/>
                <a:cs typeface="Sylfaen"/>
              </a:rPr>
              <a:t>ს</a:t>
            </a:r>
            <a:r>
              <a:rPr sz="1200" b="0" dirty="0">
                <a:latin typeface="Calibri Light"/>
                <a:cs typeface="Calibri Light"/>
              </a:rPr>
              <a:t>,</a:t>
            </a:r>
            <a:r>
              <a:rPr sz="1200" b="0" spc="-5" dirty="0">
                <a:latin typeface="Calibri Light"/>
                <a:cs typeface="Calibri Light"/>
              </a:rPr>
              <a:t> </a:t>
            </a:r>
            <a:r>
              <a:rPr sz="1200" spc="10" dirty="0">
                <a:latin typeface="Sylfaen"/>
                <a:cs typeface="Sylfaen"/>
              </a:rPr>
              <a:t>ს</a:t>
            </a:r>
            <a:r>
              <a:rPr sz="1200" spc="-5" dirty="0">
                <a:latin typeface="Sylfaen"/>
                <a:cs typeface="Sylfaen"/>
              </a:rPr>
              <a:t>ა</a:t>
            </a:r>
            <a:r>
              <a:rPr sz="1200" spc="5" dirty="0">
                <a:latin typeface="Sylfaen"/>
                <a:cs typeface="Sylfaen"/>
              </a:rPr>
              <a:t>ე</a:t>
            </a:r>
            <a:r>
              <a:rPr sz="1200" spc="100" dirty="0">
                <a:latin typeface="Sylfaen"/>
                <a:cs typeface="Sylfaen"/>
              </a:rPr>
              <a:t>რ</a:t>
            </a:r>
            <a:r>
              <a:rPr sz="1200" spc="15" dirty="0">
                <a:latin typeface="Sylfaen"/>
                <a:cs typeface="Sylfaen"/>
              </a:rPr>
              <a:t>თო</a:t>
            </a:r>
            <a:r>
              <a:rPr sz="1200" spc="-25" dirty="0">
                <a:latin typeface="Sylfaen"/>
                <a:cs typeface="Sylfaen"/>
              </a:rPr>
              <a:t> </a:t>
            </a:r>
            <a:r>
              <a:rPr sz="1200" spc="-10" dirty="0">
                <a:latin typeface="Sylfaen"/>
                <a:cs typeface="Sylfaen"/>
              </a:rPr>
              <a:t>თ</a:t>
            </a:r>
            <a:r>
              <a:rPr sz="1200" spc="-15" dirty="0">
                <a:latin typeface="Sylfaen"/>
                <a:cs typeface="Sylfaen"/>
              </a:rPr>
              <a:t>ა</a:t>
            </a:r>
            <a:r>
              <a:rPr sz="1200" spc="-35" dirty="0">
                <a:latin typeface="Sylfaen"/>
                <a:cs typeface="Sylfaen"/>
              </a:rPr>
              <a:t>ნ</a:t>
            </a:r>
            <a:r>
              <a:rPr sz="1200" spc="-85" dirty="0">
                <a:latin typeface="Sylfaen"/>
                <a:cs typeface="Sylfaen"/>
              </a:rPr>
              <a:t>ხით</a:t>
            </a:r>
            <a:r>
              <a:rPr sz="1200" spc="-25" dirty="0">
                <a:latin typeface="Sylfaen"/>
                <a:cs typeface="Sylfaen"/>
              </a:rPr>
              <a:t> </a:t>
            </a:r>
            <a:r>
              <a:rPr sz="1200" b="0" dirty="0">
                <a:latin typeface="Calibri Light"/>
                <a:cs typeface="Calibri Light"/>
              </a:rPr>
              <a:t>-</a:t>
            </a:r>
            <a:r>
              <a:rPr sz="1200" b="0" spc="5" dirty="0">
                <a:latin typeface="Calibri Light"/>
                <a:cs typeface="Calibri Light"/>
              </a:rPr>
              <a:t> </a:t>
            </a:r>
            <a:r>
              <a:rPr sz="1200" b="0" spc="5" dirty="0" smtClean="0">
                <a:latin typeface="Calibri Light"/>
                <a:cs typeface="Calibri Light"/>
              </a:rPr>
              <a:t> </a:t>
            </a:r>
            <a:r>
              <a:rPr sz="1200" b="0" spc="5" dirty="0" smtClean="0">
                <a:solidFill>
                  <a:srgbClr val="FF0000"/>
                </a:solidFill>
                <a:latin typeface="Calibri Light"/>
                <a:cs typeface="Calibri Light"/>
              </a:rPr>
              <a:t>4 500 </a:t>
            </a:r>
            <a:r>
              <a:rPr sz="1200" spc="135" dirty="0" err="1" smtClean="0">
                <a:latin typeface="Sylfaen"/>
                <a:cs typeface="Sylfaen"/>
              </a:rPr>
              <a:t>ლ</a:t>
            </a:r>
            <a:r>
              <a:rPr sz="1200" spc="50" dirty="0" err="1" smtClean="0">
                <a:latin typeface="Sylfaen"/>
                <a:cs typeface="Sylfaen"/>
              </a:rPr>
              <a:t>ა</a:t>
            </a:r>
            <a:r>
              <a:rPr sz="1200" spc="100" dirty="0" err="1" smtClean="0">
                <a:latin typeface="Sylfaen"/>
                <a:cs typeface="Sylfaen"/>
              </a:rPr>
              <a:t>რ</a:t>
            </a:r>
            <a:r>
              <a:rPr sz="1200" spc="-110" dirty="0" err="1" smtClean="0">
                <a:latin typeface="Sylfaen"/>
                <a:cs typeface="Sylfaen"/>
              </a:rPr>
              <a:t>ი</a:t>
            </a:r>
            <a:r>
              <a:rPr sz="1200" dirty="0">
                <a:latin typeface="Sylfaen"/>
                <a:cs typeface="Sylfaen"/>
              </a:rPr>
              <a:t>;</a:t>
            </a:r>
          </a:p>
          <a:p>
            <a:pPr>
              <a:lnSpc>
                <a:spcPct val="100000"/>
              </a:lnSpc>
              <a:spcBef>
                <a:spcPts val="65"/>
              </a:spcBef>
            </a:pPr>
            <a:endParaRPr sz="1600" dirty="0">
              <a:latin typeface="Sylfaen"/>
              <a:cs typeface="Sylfaen"/>
            </a:endParaRPr>
          </a:p>
          <a:p>
            <a:pPr marL="214629">
              <a:lnSpc>
                <a:spcPct val="100000"/>
              </a:lnSpc>
            </a:pPr>
            <a:r>
              <a:rPr sz="1200" b="0" dirty="0">
                <a:latin typeface="Calibri Light"/>
                <a:cs typeface="Calibri Light"/>
              </a:rPr>
              <a:t>3.</a:t>
            </a:r>
            <a:r>
              <a:rPr sz="1200" b="0" spc="370" dirty="0">
                <a:latin typeface="Calibri Light"/>
                <a:cs typeface="Calibri Light"/>
              </a:rPr>
              <a:t> </a:t>
            </a:r>
            <a:r>
              <a:rPr sz="1200" dirty="0">
                <a:latin typeface="Sylfaen"/>
                <a:cs typeface="Sylfaen"/>
              </a:rPr>
              <a:t>მრავალშვილიანი</a:t>
            </a:r>
            <a:r>
              <a:rPr sz="1200" spc="-25" dirty="0">
                <a:latin typeface="Sylfaen"/>
                <a:cs typeface="Sylfaen"/>
              </a:rPr>
              <a:t> </a:t>
            </a:r>
            <a:r>
              <a:rPr sz="1200" spc="-65" dirty="0">
                <a:latin typeface="Sylfaen"/>
                <a:cs typeface="Sylfaen"/>
              </a:rPr>
              <a:t>ოჯახების</a:t>
            </a:r>
            <a:r>
              <a:rPr sz="1200" spc="-15" dirty="0">
                <a:latin typeface="Sylfaen"/>
                <a:cs typeface="Sylfaen"/>
              </a:rPr>
              <a:t> </a:t>
            </a:r>
            <a:r>
              <a:rPr sz="1200" spc="-20" dirty="0">
                <a:latin typeface="Sylfaen"/>
                <a:cs typeface="Sylfaen"/>
              </a:rPr>
              <a:t>დახმარების </a:t>
            </a:r>
            <a:r>
              <a:rPr sz="1200" spc="25" dirty="0">
                <a:latin typeface="Sylfaen"/>
                <a:cs typeface="Sylfaen"/>
              </a:rPr>
              <a:t>ქვეპროგრამა</a:t>
            </a:r>
            <a:r>
              <a:rPr sz="1200" b="0" spc="25" dirty="0">
                <a:latin typeface="Calibri Light"/>
                <a:cs typeface="Calibri Light"/>
              </a:rPr>
              <a:t>:</a:t>
            </a:r>
            <a:endParaRPr sz="1200" dirty="0">
              <a:latin typeface="Calibri Light"/>
              <a:cs typeface="Calibri Light"/>
            </a:endParaRPr>
          </a:p>
          <a:p>
            <a:pPr marL="443230">
              <a:lnSpc>
                <a:spcPct val="100000"/>
              </a:lnSpc>
              <a:spcBef>
                <a:spcPts val="505"/>
              </a:spcBef>
            </a:pPr>
            <a:r>
              <a:rPr sz="1200" spc="-5" dirty="0">
                <a:latin typeface="Sylfaen"/>
                <a:cs typeface="Sylfaen"/>
              </a:rPr>
              <a:t>დახმარება</a:t>
            </a:r>
            <a:r>
              <a:rPr sz="1200" spc="-25" dirty="0">
                <a:latin typeface="Sylfaen"/>
                <a:cs typeface="Sylfaen"/>
              </a:rPr>
              <a:t> </a:t>
            </a:r>
            <a:r>
              <a:rPr sz="1200" spc="-10" dirty="0" err="1">
                <a:latin typeface="Sylfaen"/>
                <a:cs typeface="Sylfaen"/>
              </a:rPr>
              <a:t>გაეწია</a:t>
            </a:r>
            <a:r>
              <a:rPr sz="1200" spc="-25" dirty="0">
                <a:latin typeface="Sylfaen"/>
                <a:cs typeface="Sylfaen"/>
              </a:rPr>
              <a:t> </a:t>
            </a:r>
            <a:r>
              <a:rPr sz="1200" spc="-25" dirty="0" smtClean="0">
                <a:latin typeface="Sylfaen"/>
                <a:cs typeface="Sylfaen"/>
              </a:rPr>
              <a:t> </a:t>
            </a:r>
            <a:r>
              <a:rPr sz="1200" spc="-25" dirty="0" smtClean="0">
                <a:solidFill>
                  <a:srgbClr val="FF0000"/>
                </a:solidFill>
                <a:latin typeface="Sylfaen"/>
                <a:cs typeface="Sylfaen"/>
              </a:rPr>
              <a:t>131</a:t>
            </a:r>
            <a:r>
              <a:rPr sz="1200" spc="-25" dirty="0" smtClean="0">
                <a:latin typeface="Sylfaen"/>
                <a:cs typeface="Sylfaen"/>
              </a:rPr>
              <a:t> </a:t>
            </a:r>
            <a:r>
              <a:rPr sz="1200" spc="-20" dirty="0" err="1" smtClean="0">
                <a:latin typeface="Sylfaen"/>
                <a:cs typeface="Sylfaen"/>
              </a:rPr>
              <a:t>ბენეფიციარს</a:t>
            </a:r>
            <a:r>
              <a:rPr sz="1200" b="0" spc="-20" dirty="0">
                <a:latin typeface="Calibri Light"/>
                <a:cs typeface="Calibri Light"/>
              </a:rPr>
              <a:t>,</a:t>
            </a:r>
            <a:r>
              <a:rPr sz="1200" b="0" dirty="0">
                <a:latin typeface="Calibri Light"/>
                <a:cs typeface="Calibri Light"/>
              </a:rPr>
              <a:t> </a:t>
            </a:r>
            <a:r>
              <a:rPr sz="1200" spc="25" dirty="0">
                <a:latin typeface="Sylfaen"/>
                <a:cs typeface="Sylfaen"/>
              </a:rPr>
              <a:t>საერთო</a:t>
            </a:r>
            <a:r>
              <a:rPr sz="1200" spc="-20" dirty="0">
                <a:latin typeface="Sylfaen"/>
                <a:cs typeface="Sylfaen"/>
              </a:rPr>
              <a:t> </a:t>
            </a:r>
            <a:r>
              <a:rPr sz="1200" spc="-50" dirty="0">
                <a:latin typeface="Sylfaen"/>
                <a:cs typeface="Sylfaen"/>
              </a:rPr>
              <a:t>თანხით</a:t>
            </a:r>
            <a:r>
              <a:rPr sz="1200" spc="-15" dirty="0">
                <a:latin typeface="Sylfaen"/>
                <a:cs typeface="Sylfaen"/>
              </a:rPr>
              <a:t> </a:t>
            </a:r>
            <a:r>
              <a:rPr sz="1200" b="0" dirty="0">
                <a:latin typeface="Calibri Light"/>
                <a:cs typeface="Calibri Light"/>
              </a:rPr>
              <a:t>- </a:t>
            </a:r>
            <a:r>
              <a:rPr lang="en-US" sz="1200" dirty="0" smtClean="0">
                <a:solidFill>
                  <a:srgbClr val="FF0000"/>
                </a:solidFill>
                <a:latin typeface="Calibri Light"/>
                <a:cs typeface="Calibri Light"/>
              </a:rPr>
              <a:t>106</a:t>
            </a:r>
            <a:r>
              <a:rPr lang="ka-GE" sz="1200" dirty="0" smtClean="0">
                <a:solidFill>
                  <a:srgbClr val="FF0000"/>
                </a:solidFill>
                <a:latin typeface="Calibri Light"/>
                <a:cs typeface="Calibri Light"/>
              </a:rPr>
              <a:t> </a:t>
            </a:r>
            <a:r>
              <a:rPr lang="en-US" sz="1200" dirty="0" smtClean="0">
                <a:solidFill>
                  <a:srgbClr val="FF0000"/>
                </a:solidFill>
                <a:latin typeface="Calibri Light"/>
                <a:cs typeface="Calibri Light"/>
              </a:rPr>
              <a:t>290</a:t>
            </a:r>
            <a:r>
              <a:rPr lang="ka-GE" sz="1200" dirty="0" smtClean="0">
                <a:solidFill>
                  <a:srgbClr val="FF0000"/>
                </a:solidFill>
                <a:latin typeface="Calibri Light"/>
                <a:cs typeface="Calibri Light"/>
              </a:rPr>
              <a:t> </a:t>
            </a:r>
            <a:r>
              <a:rPr sz="1200" spc="35" dirty="0" err="1" smtClean="0">
                <a:latin typeface="Sylfaen"/>
                <a:cs typeface="Sylfaen"/>
              </a:rPr>
              <a:t>ლარი</a:t>
            </a:r>
            <a:r>
              <a:rPr sz="1200" b="0" spc="35" dirty="0">
                <a:latin typeface="Calibri Light"/>
                <a:cs typeface="Calibri Light"/>
              </a:rPr>
              <a:t>;</a:t>
            </a:r>
            <a:endParaRPr sz="1200" dirty="0">
              <a:latin typeface="Calibri Light"/>
              <a:cs typeface="Calibri Light"/>
            </a:endParaRPr>
          </a:p>
        </p:txBody>
      </p:sp>
      <p:sp>
        <p:nvSpPr>
          <p:cNvPr id="22" name="object 22"/>
          <p:cNvSpPr txBox="1"/>
          <p:nvPr/>
        </p:nvSpPr>
        <p:spPr>
          <a:xfrm>
            <a:off x="703326" y="4285488"/>
            <a:ext cx="8818880" cy="415498"/>
          </a:xfrm>
          <a:prstGeom prst="rect">
            <a:avLst/>
          </a:prstGeom>
          <a:solidFill>
            <a:srgbClr val="ECECEC"/>
          </a:solidFill>
        </p:spPr>
        <p:txBody>
          <a:bodyPr vert="horz" wrap="square" lIns="0" tIns="0" rIns="0" bIns="0" rtlCol="0">
            <a:spAutoFit/>
          </a:bodyPr>
          <a:lstStyle/>
          <a:p>
            <a:pPr marL="210820">
              <a:lnSpc>
                <a:spcPts val="1305"/>
              </a:lnSpc>
            </a:pPr>
            <a:r>
              <a:rPr sz="1200" b="0" dirty="0">
                <a:latin typeface="Calibri Light"/>
                <a:cs typeface="Calibri Light"/>
              </a:rPr>
              <a:t>4.</a:t>
            </a:r>
            <a:r>
              <a:rPr sz="1200" b="0" spc="365" dirty="0">
                <a:latin typeface="Calibri Light"/>
                <a:cs typeface="Calibri Light"/>
              </a:rPr>
              <a:t> </a:t>
            </a:r>
            <a:r>
              <a:rPr sz="1200" spc="25" dirty="0">
                <a:latin typeface="Sylfaen"/>
                <a:cs typeface="Sylfaen"/>
              </a:rPr>
              <a:t>საქართველოს</a:t>
            </a:r>
            <a:r>
              <a:rPr sz="1200" spc="-25" dirty="0">
                <a:latin typeface="Sylfaen"/>
                <a:cs typeface="Sylfaen"/>
              </a:rPr>
              <a:t> </a:t>
            </a:r>
            <a:r>
              <a:rPr sz="1200" spc="-40" dirty="0">
                <a:latin typeface="Sylfaen"/>
                <a:cs typeface="Sylfaen"/>
              </a:rPr>
              <a:t>ტერიტორიული</a:t>
            </a:r>
            <a:r>
              <a:rPr sz="1200" spc="-15" dirty="0">
                <a:latin typeface="Sylfaen"/>
                <a:cs typeface="Sylfaen"/>
              </a:rPr>
              <a:t> </a:t>
            </a:r>
            <a:r>
              <a:rPr sz="1200" spc="-25" dirty="0">
                <a:latin typeface="Sylfaen"/>
                <a:cs typeface="Sylfaen"/>
              </a:rPr>
              <a:t>მთლიანობისათვის </a:t>
            </a:r>
            <a:r>
              <a:rPr sz="1200" spc="30" dirty="0">
                <a:latin typeface="Sylfaen"/>
                <a:cs typeface="Sylfaen"/>
              </a:rPr>
              <a:t>მებრძოლ</a:t>
            </a:r>
            <a:r>
              <a:rPr sz="1200" spc="254" dirty="0">
                <a:latin typeface="Sylfaen"/>
                <a:cs typeface="Sylfaen"/>
              </a:rPr>
              <a:t> </a:t>
            </a:r>
            <a:r>
              <a:rPr sz="1200" spc="-35" dirty="0">
                <a:latin typeface="Sylfaen"/>
                <a:cs typeface="Sylfaen"/>
              </a:rPr>
              <a:t>შშმ</a:t>
            </a:r>
            <a:r>
              <a:rPr sz="1200" spc="-15" dirty="0">
                <a:latin typeface="Sylfaen"/>
                <a:cs typeface="Sylfaen"/>
              </a:rPr>
              <a:t> </a:t>
            </a:r>
            <a:r>
              <a:rPr sz="1200" spc="-10" dirty="0">
                <a:latin typeface="Sylfaen"/>
                <a:cs typeface="Sylfaen"/>
              </a:rPr>
              <a:t>პირთა</a:t>
            </a:r>
            <a:r>
              <a:rPr sz="1200" spc="-30" dirty="0">
                <a:latin typeface="Sylfaen"/>
                <a:cs typeface="Sylfaen"/>
              </a:rPr>
              <a:t> </a:t>
            </a:r>
            <a:r>
              <a:rPr sz="1200" b="0" dirty="0">
                <a:latin typeface="Calibri Light"/>
                <a:cs typeface="Calibri Light"/>
              </a:rPr>
              <a:t>18</a:t>
            </a:r>
            <a:r>
              <a:rPr sz="1200" b="0" spc="10" dirty="0">
                <a:latin typeface="Calibri Light"/>
                <a:cs typeface="Calibri Light"/>
              </a:rPr>
              <a:t> </a:t>
            </a:r>
            <a:r>
              <a:rPr sz="1200" spc="5" dirty="0">
                <a:latin typeface="Sylfaen"/>
                <a:cs typeface="Sylfaen"/>
              </a:rPr>
              <a:t>წლამდე</a:t>
            </a:r>
            <a:r>
              <a:rPr sz="1200" spc="-25" dirty="0">
                <a:latin typeface="Sylfaen"/>
                <a:cs typeface="Sylfaen"/>
              </a:rPr>
              <a:t> </a:t>
            </a:r>
            <a:r>
              <a:rPr sz="1200" spc="-35" dirty="0">
                <a:latin typeface="Sylfaen"/>
                <a:cs typeface="Sylfaen"/>
              </a:rPr>
              <a:t>შვილების</a:t>
            </a:r>
            <a:r>
              <a:rPr sz="1200" spc="-15" dirty="0">
                <a:latin typeface="Sylfaen"/>
                <a:cs typeface="Sylfaen"/>
              </a:rPr>
              <a:t> </a:t>
            </a:r>
            <a:r>
              <a:rPr sz="1200" dirty="0">
                <a:latin typeface="Sylfaen"/>
                <a:cs typeface="Sylfaen"/>
              </a:rPr>
              <a:t>დახმარება</a:t>
            </a:r>
            <a:r>
              <a:rPr sz="1200" b="0" dirty="0">
                <a:latin typeface="Calibri Light"/>
                <a:cs typeface="Calibri Light"/>
              </a:rPr>
              <a:t>:</a:t>
            </a:r>
            <a:endParaRPr sz="1200" dirty="0">
              <a:latin typeface="Calibri Light"/>
              <a:cs typeface="Calibri Light"/>
            </a:endParaRPr>
          </a:p>
          <a:p>
            <a:pPr marL="439420">
              <a:lnSpc>
                <a:spcPct val="100000"/>
              </a:lnSpc>
              <a:spcBef>
                <a:spcPts val="500"/>
              </a:spcBef>
            </a:pPr>
            <a:r>
              <a:rPr sz="1200" spc="-5" dirty="0">
                <a:latin typeface="Sylfaen"/>
                <a:cs typeface="Sylfaen"/>
              </a:rPr>
              <a:t>დახმარება</a:t>
            </a:r>
            <a:r>
              <a:rPr sz="1200" spc="-35" dirty="0">
                <a:latin typeface="Sylfaen"/>
                <a:cs typeface="Sylfaen"/>
              </a:rPr>
              <a:t> </a:t>
            </a:r>
            <a:r>
              <a:rPr sz="1200" spc="-10" dirty="0">
                <a:latin typeface="Sylfaen"/>
                <a:cs typeface="Sylfaen"/>
              </a:rPr>
              <a:t>გაეწია</a:t>
            </a:r>
            <a:r>
              <a:rPr sz="1200" spc="-30" dirty="0">
                <a:latin typeface="Sylfaen"/>
                <a:cs typeface="Sylfaen"/>
              </a:rPr>
              <a:t> </a:t>
            </a:r>
            <a:r>
              <a:rPr sz="1200" b="0" dirty="0">
                <a:solidFill>
                  <a:srgbClr val="C00000"/>
                </a:solidFill>
                <a:latin typeface="Calibri Light"/>
                <a:cs typeface="Calibri Light"/>
              </a:rPr>
              <a:t>4</a:t>
            </a:r>
            <a:r>
              <a:rPr sz="1200" b="0" spc="5" dirty="0">
                <a:solidFill>
                  <a:srgbClr val="C00000"/>
                </a:solidFill>
                <a:latin typeface="Calibri Light"/>
                <a:cs typeface="Calibri Light"/>
              </a:rPr>
              <a:t> </a:t>
            </a:r>
            <a:r>
              <a:rPr sz="1200" spc="-15" dirty="0">
                <a:latin typeface="Sylfaen"/>
                <a:cs typeface="Sylfaen"/>
              </a:rPr>
              <a:t>ბენეფიციარს</a:t>
            </a:r>
            <a:r>
              <a:rPr sz="1200" b="0" spc="-15" dirty="0">
                <a:latin typeface="Calibri Light"/>
                <a:cs typeface="Calibri Light"/>
              </a:rPr>
              <a:t>,</a:t>
            </a:r>
            <a:r>
              <a:rPr sz="1200" b="0" spc="-5" dirty="0">
                <a:latin typeface="Calibri Light"/>
                <a:cs typeface="Calibri Light"/>
              </a:rPr>
              <a:t> </a:t>
            </a:r>
            <a:r>
              <a:rPr sz="1200" spc="25" dirty="0">
                <a:latin typeface="Sylfaen"/>
                <a:cs typeface="Sylfaen"/>
              </a:rPr>
              <a:t>საერთო</a:t>
            </a:r>
            <a:r>
              <a:rPr sz="1200" spc="-25" dirty="0">
                <a:latin typeface="Sylfaen"/>
                <a:cs typeface="Sylfaen"/>
              </a:rPr>
              <a:t> </a:t>
            </a:r>
            <a:r>
              <a:rPr sz="1200" spc="-50" dirty="0">
                <a:latin typeface="Sylfaen"/>
                <a:cs typeface="Sylfaen"/>
              </a:rPr>
              <a:t>თანხით</a:t>
            </a:r>
            <a:r>
              <a:rPr sz="1200" spc="-20" dirty="0">
                <a:latin typeface="Sylfaen"/>
                <a:cs typeface="Sylfaen"/>
              </a:rPr>
              <a:t> </a:t>
            </a:r>
            <a:r>
              <a:rPr sz="1200" b="0" dirty="0">
                <a:latin typeface="Calibri Light"/>
                <a:cs typeface="Calibri Light"/>
              </a:rPr>
              <a:t>-</a:t>
            </a:r>
            <a:r>
              <a:rPr sz="1200" b="0" spc="5" dirty="0">
                <a:latin typeface="Calibri Light"/>
                <a:cs typeface="Calibri Light"/>
              </a:rPr>
              <a:t> </a:t>
            </a:r>
            <a:r>
              <a:rPr lang="en-US" sz="1200" spc="5" dirty="0" smtClean="0">
                <a:solidFill>
                  <a:srgbClr val="FF0000"/>
                </a:solidFill>
                <a:latin typeface="Calibri Light"/>
                <a:cs typeface="Calibri Light"/>
              </a:rPr>
              <a:t>5</a:t>
            </a:r>
            <a:r>
              <a:rPr lang="ka-GE" sz="1200" spc="5" dirty="0" smtClean="0">
                <a:solidFill>
                  <a:srgbClr val="FF0000"/>
                </a:solidFill>
                <a:latin typeface="Calibri Light"/>
                <a:cs typeface="Calibri Light"/>
              </a:rPr>
              <a:t> </a:t>
            </a:r>
            <a:r>
              <a:rPr lang="en-US" sz="1200" spc="5" dirty="0" smtClean="0">
                <a:solidFill>
                  <a:srgbClr val="FF0000"/>
                </a:solidFill>
                <a:latin typeface="Calibri Light"/>
                <a:cs typeface="Calibri Light"/>
              </a:rPr>
              <a:t>400</a:t>
            </a:r>
            <a:r>
              <a:rPr lang="ka-GE" sz="1200" spc="5" dirty="0" smtClean="0">
                <a:solidFill>
                  <a:srgbClr val="FF0000"/>
                </a:solidFill>
                <a:latin typeface="Calibri Light"/>
                <a:cs typeface="Calibri Light"/>
              </a:rPr>
              <a:t> </a:t>
            </a:r>
            <a:r>
              <a:rPr sz="1200" spc="35" dirty="0" err="1" smtClean="0">
                <a:latin typeface="Sylfaen"/>
                <a:cs typeface="Sylfaen"/>
              </a:rPr>
              <a:t>ლარი</a:t>
            </a:r>
            <a:r>
              <a:rPr sz="1200" spc="35" dirty="0">
                <a:latin typeface="Sylfaen"/>
                <a:cs typeface="Sylfaen"/>
              </a:rPr>
              <a:t>;</a:t>
            </a:r>
            <a:endParaRPr sz="1200" dirty="0">
              <a:latin typeface="Sylfaen"/>
              <a:cs typeface="Sylfaen"/>
            </a:endParaRPr>
          </a:p>
        </p:txBody>
      </p:sp>
      <p:sp>
        <p:nvSpPr>
          <p:cNvPr id="23" name="object 23"/>
          <p:cNvSpPr txBox="1"/>
          <p:nvPr/>
        </p:nvSpPr>
        <p:spPr>
          <a:xfrm>
            <a:off x="703326" y="4957571"/>
            <a:ext cx="8818880" cy="449482"/>
          </a:xfrm>
          <a:prstGeom prst="rect">
            <a:avLst/>
          </a:prstGeom>
          <a:solidFill>
            <a:srgbClr val="ECECEC"/>
          </a:solidFill>
        </p:spPr>
        <p:txBody>
          <a:bodyPr vert="horz" wrap="square" lIns="0" tIns="15875" rIns="0" bIns="0" rtlCol="0">
            <a:spAutoFit/>
          </a:bodyPr>
          <a:lstStyle/>
          <a:p>
            <a:pPr marL="210820">
              <a:lnSpc>
                <a:spcPct val="100000"/>
              </a:lnSpc>
              <a:spcBef>
                <a:spcPts val="125"/>
              </a:spcBef>
            </a:pPr>
            <a:r>
              <a:rPr sz="1200" b="0" dirty="0">
                <a:latin typeface="Calibri Light"/>
                <a:cs typeface="Calibri Light"/>
              </a:rPr>
              <a:t>5.</a:t>
            </a:r>
            <a:r>
              <a:rPr sz="1200" b="0" spc="340" dirty="0">
                <a:latin typeface="Calibri Light"/>
                <a:cs typeface="Calibri Light"/>
              </a:rPr>
              <a:t> </a:t>
            </a:r>
            <a:r>
              <a:rPr sz="1200" spc="-15" dirty="0">
                <a:latin typeface="Sylfaen"/>
                <a:cs typeface="Sylfaen"/>
              </a:rPr>
              <a:t>სარიტუალო</a:t>
            </a:r>
            <a:r>
              <a:rPr sz="1200" spc="-35" dirty="0">
                <a:latin typeface="Sylfaen"/>
                <a:cs typeface="Sylfaen"/>
              </a:rPr>
              <a:t> მომსახურების</a:t>
            </a:r>
            <a:r>
              <a:rPr sz="1200" spc="-25" dirty="0">
                <a:latin typeface="Sylfaen"/>
                <a:cs typeface="Sylfaen"/>
              </a:rPr>
              <a:t> დაფინანსების </a:t>
            </a:r>
            <a:r>
              <a:rPr sz="1200" spc="25" dirty="0">
                <a:latin typeface="Sylfaen"/>
                <a:cs typeface="Sylfaen"/>
              </a:rPr>
              <a:t>ქვეპროგრამა</a:t>
            </a:r>
            <a:r>
              <a:rPr sz="1200" b="0" spc="25" dirty="0">
                <a:latin typeface="Calibri Light"/>
                <a:cs typeface="Calibri Light"/>
              </a:rPr>
              <a:t>:</a:t>
            </a:r>
            <a:endParaRPr sz="1200" dirty="0">
              <a:latin typeface="Calibri Light"/>
              <a:cs typeface="Calibri Light"/>
            </a:endParaRPr>
          </a:p>
          <a:p>
            <a:pPr marL="439420">
              <a:lnSpc>
                <a:spcPct val="100000"/>
              </a:lnSpc>
              <a:spcBef>
                <a:spcPts val="509"/>
              </a:spcBef>
            </a:pPr>
            <a:r>
              <a:rPr sz="1200" spc="-40" dirty="0">
                <a:latin typeface="Sylfaen"/>
                <a:cs typeface="Sylfaen"/>
              </a:rPr>
              <a:t>და</a:t>
            </a:r>
            <a:r>
              <a:rPr sz="1200" spc="-45" dirty="0">
                <a:latin typeface="Sylfaen"/>
                <a:cs typeface="Sylfaen"/>
              </a:rPr>
              <a:t>ხ</a:t>
            </a:r>
            <a:r>
              <a:rPr sz="1200" spc="-30" dirty="0">
                <a:latin typeface="Sylfaen"/>
                <a:cs typeface="Sylfaen"/>
              </a:rPr>
              <a:t>მ</a:t>
            </a:r>
            <a:r>
              <a:rPr sz="1200" spc="50" dirty="0">
                <a:latin typeface="Sylfaen"/>
                <a:cs typeface="Sylfaen"/>
              </a:rPr>
              <a:t>ა</a:t>
            </a:r>
            <a:r>
              <a:rPr sz="1200" spc="100" dirty="0">
                <a:latin typeface="Sylfaen"/>
                <a:cs typeface="Sylfaen"/>
              </a:rPr>
              <a:t>რ</a:t>
            </a:r>
            <a:r>
              <a:rPr sz="1200" spc="5" dirty="0">
                <a:latin typeface="Sylfaen"/>
                <a:cs typeface="Sylfaen"/>
              </a:rPr>
              <a:t>ე</a:t>
            </a:r>
            <a:r>
              <a:rPr sz="1200" spc="-70" dirty="0">
                <a:latin typeface="Sylfaen"/>
                <a:cs typeface="Sylfaen"/>
              </a:rPr>
              <a:t>ბ</a:t>
            </a:r>
            <a:r>
              <a:rPr sz="1200" spc="45" dirty="0">
                <a:latin typeface="Sylfaen"/>
                <a:cs typeface="Sylfaen"/>
              </a:rPr>
              <a:t>ა</a:t>
            </a:r>
            <a:r>
              <a:rPr sz="1200" spc="-30" dirty="0">
                <a:latin typeface="Sylfaen"/>
                <a:cs typeface="Sylfaen"/>
              </a:rPr>
              <a:t> </a:t>
            </a:r>
            <a:r>
              <a:rPr sz="1200" spc="15" dirty="0" err="1">
                <a:latin typeface="Sylfaen"/>
                <a:cs typeface="Sylfaen"/>
              </a:rPr>
              <a:t>გა</a:t>
            </a:r>
            <a:r>
              <a:rPr sz="1200" spc="5" dirty="0" err="1">
                <a:latin typeface="Sylfaen"/>
                <a:cs typeface="Sylfaen"/>
              </a:rPr>
              <a:t>ე</a:t>
            </a:r>
            <a:r>
              <a:rPr sz="1200" spc="-75" dirty="0" err="1">
                <a:latin typeface="Sylfaen"/>
                <a:cs typeface="Sylfaen"/>
              </a:rPr>
              <a:t>წი</a:t>
            </a:r>
            <a:r>
              <a:rPr sz="1200" spc="45" dirty="0" err="1">
                <a:latin typeface="Sylfaen"/>
                <a:cs typeface="Sylfaen"/>
              </a:rPr>
              <a:t>ა</a:t>
            </a:r>
            <a:r>
              <a:rPr sz="1200" spc="-30" dirty="0">
                <a:latin typeface="Sylfaen"/>
                <a:cs typeface="Sylfaen"/>
              </a:rPr>
              <a:t> </a:t>
            </a:r>
            <a:r>
              <a:rPr sz="1200" spc="-10" dirty="0" smtClean="0">
                <a:solidFill>
                  <a:srgbClr val="C00000"/>
                </a:solidFill>
                <a:latin typeface="Calibri Light"/>
                <a:cs typeface="Calibri Light"/>
              </a:rPr>
              <a:t>9 </a:t>
            </a:r>
            <a:r>
              <a:rPr sz="1200" b="0" spc="5" dirty="0" smtClean="0">
                <a:solidFill>
                  <a:srgbClr val="C00000"/>
                </a:solidFill>
                <a:latin typeface="Calibri Light"/>
                <a:cs typeface="Calibri Light"/>
              </a:rPr>
              <a:t> </a:t>
            </a:r>
            <a:r>
              <a:rPr sz="1200" spc="-80" dirty="0">
                <a:latin typeface="Sylfaen"/>
                <a:cs typeface="Sylfaen"/>
              </a:rPr>
              <a:t>ბ</a:t>
            </a:r>
            <a:r>
              <a:rPr sz="1200" spc="-5" dirty="0">
                <a:latin typeface="Sylfaen"/>
                <a:cs typeface="Sylfaen"/>
              </a:rPr>
              <a:t>ე</a:t>
            </a:r>
            <a:r>
              <a:rPr sz="1200" spc="-35" dirty="0">
                <a:latin typeface="Sylfaen"/>
                <a:cs typeface="Sylfaen"/>
              </a:rPr>
              <a:t>ნ</a:t>
            </a:r>
            <a:r>
              <a:rPr sz="1200" spc="-5" dirty="0">
                <a:latin typeface="Sylfaen"/>
                <a:cs typeface="Sylfaen"/>
              </a:rPr>
              <a:t>ე</a:t>
            </a:r>
            <a:r>
              <a:rPr sz="1200" spc="100" dirty="0">
                <a:latin typeface="Sylfaen"/>
                <a:cs typeface="Sylfaen"/>
              </a:rPr>
              <a:t>ფ</a:t>
            </a:r>
            <a:r>
              <a:rPr sz="1200" spc="-95" dirty="0">
                <a:latin typeface="Sylfaen"/>
                <a:cs typeface="Sylfaen"/>
              </a:rPr>
              <a:t>იც</a:t>
            </a:r>
            <a:r>
              <a:rPr sz="1200" spc="10" dirty="0">
                <a:latin typeface="Sylfaen"/>
                <a:cs typeface="Sylfaen"/>
              </a:rPr>
              <a:t>იარ</a:t>
            </a:r>
            <a:r>
              <a:rPr sz="1200" spc="-20" dirty="0">
                <a:latin typeface="Sylfaen"/>
                <a:cs typeface="Sylfaen"/>
              </a:rPr>
              <a:t>ს</a:t>
            </a:r>
            <a:r>
              <a:rPr sz="1200" b="0" dirty="0">
                <a:latin typeface="Calibri Light"/>
                <a:cs typeface="Calibri Light"/>
              </a:rPr>
              <a:t>,</a:t>
            </a:r>
            <a:r>
              <a:rPr sz="1200" b="0" spc="-5" dirty="0">
                <a:latin typeface="Calibri Light"/>
                <a:cs typeface="Calibri Light"/>
              </a:rPr>
              <a:t> </a:t>
            </a:r>
            <a:r>
              <a:rPr sz="1200" spc="10" dirty="0">
                <a:latin typeface="Sylfaen"/>
                <a:cs typeface="Sylfaen"/>
              </a:rPr>
              <a:t>ს</a:t>
            </a:r>
            <a:r>
              <a:rPr sz="1200" spc="-5" dirty="0">
                <a:latin typeface="Sylfaen"/>
                <a:cs typeface="Sylfaen"/>
              </a:rPr>
              <a:t>ა</a:t>
            </a:r>
            <a:r>
              <a:rPr sz="1200" spc="5" dirty="0">
                <a:latin typeface="Sylfaen"/>
                <a:cs typeface="Sylfaen"/>
              </a:rPr>
              <a:t>ე</a:t>
            </a:r>
            <a:r>
              <a:rPr sz="1200" spc="100" dirty="0">
                <a:latin typeface="Sylfaen"/>
                <a:cs typeface="Sylfaen"/>
              </a:rPr>
              <a:t>რ</a:t>
            </a:r>
            <a:r>
              <a:rPr sz="1200" spc="15" dirty="0">
                <a:latin typeface="Sylfaen"/>
                <a:cs typeface="Sylfaen"/>
              </a:rPr>
              <a:t>თო</a:t>
            </a:r>
            <a:r>
              <a:rPr sz="1200" spc="-25" dirty="0">
                <a:latin typeface="Sylfaen"/>
                <a:cs typeface="Sylfaen"/>
              </a:rPr>
              <a:t> </a:t>
            </a:r>
            <a:r>
              <a:rPr sz="1200" spc="-10" dirty="0">
                <a:latin typeface="Sylfaen"/>
                <a:cs typeface="Sylfaen"/>
              </a:rPr>
              <a:t>თ</a:t>
            </a:r>
            <a:r>
              <a:rPr sz="1200" spc="-15" dirty="0">
                <a:latin typeface="Sylfaen"/>
                <a:cs typeface="Sylfaen"/>
              </a:rPr>
              <a:t>ა</a:t>
            </a:r>
            <a:r>
              <a:rPr sz="1200" spc="-35" dirty="0">
                <a:latin typeface="Sylfaen"/>
                <a:cs typeface="Sylfaen"/>
              </a:rPr>
              <a:t>ნ</a:t>
            </a:r>
            <a:r>
              <a:rPr sz="1200" spc="-85" dirty="0">
                <a:latin typeface="Sylfaen"/>
                <a:cs typeface="Sylfaen"/>
              </a:rPr>
              <a:t>ხით</a:t>
            </a:r>
            <a:r>
              <a:rPr sz="1200" spc="-25" dirty="0">
                <a:latin typeface="Sylfaen"/>
                <a:cs typeface="Sylfaen"/>
              </a:rPr>
              <a:t> </a:t>
            </a:r>
            <a:r>
              <a:rPr sz="1200" b="0" dirty="0">
                <a:latin typeface="Calibri Light"/>
                <a:cs typeface="Calibri Light"/>
              </a:rPr>
              <a:t>-</a:t>
            </a:r>
            <a:r>
              <a:rPr sz="1200" b="0" spc="-5" dirty="0">
                <a:latin typeface="Calibri Light"/>
                <a:cs typeface="Calibri Light"/>
              </a:rPr>
              <a:t> </a:t>
            </a:r>
            <a:r>
              <a:rPr lang="en-US" sz="1200" spc="-5" dirty="0" smtClean="0">
                <a:solidFill>
                  <a:srgbClr val="FF0000"/>
                </a:solidFill>
                <a:latin typeface="Calibri Light"/>
                <a:cs typeface="Calibri Light"/>
              </a:rPr>
              <a:t>3</a:t>
            </a:r>
            <a:r>
              <a:rPr lang="ka-GE" sz="1200" spc="-5" dirty="0" smtClean="0">
                <a:solidFill>
                  <a:srgbClr val="FF0000"/>
                </a:solidFill>
                <a:latin typeface="Calibri Light"/>
                <a:cs typeface="Calibri Light"/>
              </a:rPr>
              <a:t> 2</a:t>
            </a:r>
            <a:r>
              <a:rPr lang="en-US" sz="1200" spc="-5" dirty="0" smtClean="0">
                <a:solidFill>
                  <a:srgbClr val="FF0000"/>
                </a:solidFill>
                <a:latin typeface="Calibri Light"/>
                <a:cs typeface="Calibri Light"/>
              </a:rPr>
              <a:t>50</a:t>
            </a:r>
            <a:r>
              <a:rPr sz="1200" b="0" dirty="0" smtClean="0">
                <a:solidFill>
                  <a:srgbClr val="FF0000"/>
                </a:solidFill>
                <a:latin typeface="Calibri Light"/>
                <a:cs typeface="Calibri Light"/>
              </a:rPr>
              <a:t> </a:t>
            </a:r>
            <a:r>
              <a:rPr sz="1200" spc="135" dirty="0" err="1" smtClean="0">
                <a:latin typeface="Sylfaen"/>
                <a:cs typeface="Sylfaen"/>
              </a:rPr>
              <a:t>ლ</a:t>
            </a:r>
            <a:r>
              <a:rPr sz="1200" spc="50" dirty="0" err="1" smtClean="0">
                <a:latin typeface="Sylfaen"/>
                <a:cs typeface="Sylfaen"/>
              </a:rPr>
              <a:t>ა</a:t>
            </a:r>
            <a:r>
              <a:rPr sz="1200" spc="100" dirty="0" err="1" smtClean="0">
                <a:latin typeface="Sylfaen"/>
                <a:cs typeface="Sylfaen"/>
              </a:rPr>
              <a:t>რ</a:t>
            </a:r>
            <a:r>
              <a:rPr sz="1200" spc="-110" dirty="0" err="1" smtClean="0">
                <a:latin typeface="Sylfaen"/>
                <a:cs typeface="Sylfaen"/>
              </a:rPr>
              <a:t>ი</a:t>
            </a:r>
            <a:r>
              <a:rPr sz="1200" b="0" dirty="0">
                <a:latin typeface="Calibri Light"/>
                <a:cs typeface="Calibri Light"/>
              </a:rPr>
              <a:t>;</a:t>
            </a:r>
            <a:endParaRPr sz="1200" dirty="0">
              <a:latin typeface="Calibri Light"/>
              <a:cs typeface="Calibri Light"/>
            </a:endParaRPr>
          </a:p>
        </p:txBody>
      </p:sp>
      <p:sp>
        <p:nvSpPr>
          <p:cNvPr id="24" name="object 24"/>
          <p:cNvSpPr txBox="1"/>
          <p:nvPr/>
        </p:nvSpPr>
        <p:spPr>
          <a:xfrm>
            <a:off x="699516" y="5602985"/>
            <a:ext cx="8822690" cy="1224915"/>
          </a:xfrm>
          <a:prstGeom prst="rect">
            <a:avLst/>
          </a:prstGeom>
        </p:spPr>
        <p:txBody>
          <a:bodyPr vert="horz" wrap="square" lIns="0" tIns="12700" rIns="0" bIns="0" rtlCol="0">
            <a:spAutoFit/>
          </a:bodyPr>
          <a:lstStyle/>
          <a:p>
            <a:pPr marL="443230" marR="3520440" indent="-229235">
              <a:lnSpc>
                <a:spcPct val="135000"/>
              </a:lnSpc>
              <a:spcBef>
                <a:spcPts val="100"/>
              </a:spcBef>
            </a:pPr>
            <a:r>
              <a:rPr sz="1200" b="0" dirty="0">
                <a:latin typeface="Calibri Light"/>
                <a:cs typeface="Calibri Light"/>
              </a:rPr>
              <a:t>6.</a:t>
            </a:r>
            <a:r>
              <a:rPr sz="1200" b="0" spc="95" dirty="0">
                <a:latin typeface="Calibri Light"/>
                <a:cs typeface="Calibri Light"/>
              </a:rPr>
              <a:t> </a:t>
            </a:r>
            <a:r>
              <a:rPr sz="1200" spc="-30" dirty="0">
                <a:latin typeface="Sylfaen"/>
                <a:cs typeface="Sylfaen"/>
              </a:rPr>
              <a:t>დროებითი</a:t>
            </a:r>
            <a:r>
              <a:rPr sz="1200" spc="-25" dirty="0">
                <a:latin typeface="Sylfaen"/>
                <a:cs typeface="Sylfaen"/>
              </a:rPr>
              <a:t> </a:t>
            </a:r>
            <a:r>
              <a:rPr sz="1200" spc="-5" dirty="0">
                <a:latin typeface="Sylfaen"/>
                <a:cs typeface="Sylfaen"/>
              </a:rPr>
              <a:t>საცხოვრებლის</a:t>
            </a:r>
            <a:r>
              <a:rPr sz="1200" spc="-25" dirty="0">
                <a:latin typeface="Sylfaen"/>
                <a:cs typeface="Sylfaen"/>
              </a:rPr>
              <a:t> ქირის</a:t>
            </a:r>
            <a:r>
              <a:rPr sz="1200" spc="-20" dirty="0">
                <a:latin typeface="Sylfaen"/>
                <a:cs typeface="Sylfaen"/>
              </a:rPr>
              <a:t> </a:t>
            </a:r>
            <a:r>
              <a:rPr sz="1200" spc="-50" dirty="0">
                <a:latin typeface="Sylfaen"/>
                <a:cs typeface="Sylfaen"/>
              </a:rPr>
              <a:t>თანხით</a:t>
            </a:r>
            <a:r>
              <a:rPr sz="1200" spc="-25" dirty="0">
                <a:latin typeface="Sylfaen"/>
                <a:cs typeface="Sylfaen"/>
              </a:rPr>
              <a:t> დაფინანსების</a:t>
            </a:r>
            <a:r>
              <a:rPr sz="1200" spc="-20" dirty="0">
                <a:latin typeface="Sylfaen"/>
                <a:cs typeface="Sylfaen"/>
              </a:rPr>
              <a:t> </a:t>
            </a:r>
            <a:r>
              <a:rPr sz="1200" spc="25" dirty="0">
                <a:latin typeface="Sylfaen"/>
                <a:cs typeface="Sylfaen"/>
              </a:rPr>
              <a:t>ქვეპროგრამა</a:t>
            </a:r>
            <a:r>
              <a:rPr sz="1200" b="0" spc="25" dirty="0">
                <a:latin typeface="Calibri Light"/>
                <a:cs typeface="Calibri Light"/>
              </a:rPr>
              <a:t>: </a:t>
            </a:r>
            <a:r>
              <a:rPr sz="1200" b="0" spc="-260" dirty="0">
                <a:latin typeface="Calibri Light"/>
                <a:cs typeface="Calibri Light"/>
              </a:rPr>
              <a:t> </a:t>
            </a:r>
            <a:r>
              <a:rPr sz="1200" spc="-40" dirty="0">
                <a:latin typeface="Sylfaen"/>
                <a:cs typeface="Sylfaen"/>
              </a:rPr>
              <a:t>და</a:t>
            </a:r>
            <a:r>
              <a:rPr sz="1200" spc="-45" dirty="0">
                <a:latin typeface="Sylfaen"/>
                <a:cs typeface="Sylfaen"/>
              </a:rPr>
              <a:t>ხ</a:t>
            </a:r>
            <a:r>
              <a:rPr sz="1200" spc="-30" dirty="0">
                <a:latin typeface="Sylfaen"/>
                <a:cs typeface="Sylfaen"/>
              </a:rPr>
              <a:t>მ</a:t>
            </a:r>
            <a:r>
              <a:rPr sz="1200" spc="50" dirty="0">
                <a:latin typeface="Sylfaen"/>
                <a:cs typeface="Sylfaen"/>
              </a:rPr>
              <a:t>ა</a:t>
            </a:r>
            <a:r>
              <a:rPr sz="1200" spc="100" dirty="0">
                <a:latin typeface="Sylfaen"/>
                <a:cs typeface="Sylfaen"/>
              </a:rPr>
              <a:t>რ</a:t>
            </a:r>
            <a:r>
              <a:rPr sz="1200" spc="5" dirty="0">
                <a:latin typeface="Sylfaen"/>
                <a:cs typeface="Sylfaen"/>
              </a:rPr>
              <a:t>ე</a:t>
            </a:r>
            <a:r>
              <a:rPr sz="1200" spc="-70" dirty="0">
                <a:latin typeface="Sylfaen"/>
                <a:cs typeface="Sylfaen"/>
              </a:rPr>
              <a:t>ბ</a:t>
            </a:r>
            <a:r>
              <a:rPr sz="1200" spc="45" dirty="0">
                <a:latin typeface="Sylfaen"/>
                <a:cs typeface="Sylfaen"/>
              </a:rPr>
              <a:t>ა</a:t>
            </a:r>
            <a:r>
              <a:rPr sz="1200" spc="-30" dirty="0">
                <a:latin typeface="Sylfaen"/>
                <a:cs typeface="Sylfaen"/>
              </a:rPr>
              <a:t> </a:t>
            </a:r>
            <a:r>
              <a:rPr sz="1200" spc="15" dirty="0" err="1">
                <a:latin typeface="Sylfaen"/>
                <a:cs typeface="Sylfaen"/>
              </a:rPr>
              <a:t>გა</a:t>
            </a:r>
            <a:r>
              <a:rPr sz="1200" spc="5" dirty="0" err="1">
                <a:latin typeface="Sylfaen"/>
                <a:cs typeface="Sylfaen"/>
              </a:rPr>
              <a:t>ე</a:t>
            </a:r>
            <a:r>
              <a:rPr sz="1200" spc="-75" dirty="0" err="1">
                <a:latin typeface="Sylfaen"/>
                <a:cs typeface="Sylfaen"/>
              </a:rPr>
              <a:t>წი</a:t>
            </a:r>
            <a:r>
              <a:rPr sz="1200" spc="45" dirty="0" err="1">
                <a:latin typeface="Sylfaen"/>
                <a:cs typeface="Sylfaen"/>
              </a:rPr>
              <a:t>ა</a:t>
            </a:r>
            <a:r>
              <a:rPr sz="1200" spc="-30" dirty="0">
                <a:latin typeface="Sylfaen"/>
                <a:cs typeface="Sylfaen"/>
              </a:rPr>
              <a:t> </a:t>
            </a:r>
            <a:r>
              <a:rPr sz="1200" b="0" spc="-10" dirty="0" smtClean="0">
                <a:solidFill>
                  <a:srgbClr val="C00000"/>
                </a:solidFill>
                <a:latin typeface="Calibri Light"/>
                <a:cs typeface="Calibri Light"/>
              </a:rPr>
              <a:t>99 </a:t>
            </a:r>
            <a:r>
              <a:rPr sz="1200" b="0" spc="-5" dirty="0" smtClean="0">
                <a:solidFill>
                  <a:srgbClr val="C00000"/>
                </a:solidFill>
                <a:latin typeface="Calibri Light"/>
                <a:cs typeface="Calibri Light"/>
              </a:rPr>
              <a:t> </a:t>
            </a:r>
            <a:r>
              <a:rPr sz="1200" spc="-70" dirty="0">
                <a:latin typeface="Sylfaen"/>
                <a:cs typeface="Sylfaen"/>
              </a:rPr>
              <a:t>ბ</a:t>
            </a:r>
            <a:r>
              <a:rPr sz="1200" spc="-5" dirty="0">
                <a:latin typeface="Sylfaen"/>
                <a:cs typeface="Sylfaen"/>
              </a:rPr>
              <a:t>ე</a:t>
            </a:r>
            <a:r>
              <a:rPr sz="1200" spc="-25" dirty="0">
                <a:latin typeface="Sylfaen"/>
                <a:cs typeface="Sylfaen"/>
              </a:rPr>
              <a:t>ნ</a:t>
            </a:r>
            <a:r>
              <a:rPr sz="1200" spc="-5" dirty="0">
                <a:latin typeface="Sylfaen"/>
                <a:cs typeface="Sylfaen"/>
              </a:rPr>
              <a:t>ე</a:t>
            </a:r>
            <a:r>
              <a:rPr sz="1200" spc="100" dirty="0">
                <a:latin typeface="Sylfaen"/>
                <a:cs typeface="Sylfaen"/>
              </a:rPr>
              <a:t>ფ</a:t>
            </a:r>
            <a:r>
              <a:rPr sz="1200" spc="-95" dirty="0">
                <a:latin typeface="Sylfaen"/>
                <a:cs typeface="Sylfaen"/>
              </a:rPr>
              <a:t>იც</a:t>
            </a:r>
            <a:r>
              <a:rPr sz="1200" spc="10" dirty="0">
                <a:latin typeface="Sylfaen"/>
                <a:cs typeface="Sylfaen"/>
              </a:rPr>
              <a:t>იარ</a:t>
            </a:r>
            <a:r>
              <a:rPr sz="1200" spc="-30" dirty="0">
                <a:latin typeface="Sylfaen"/>
                <a:cs typeface="Sylfaen"/>
              </a:rPr>
              <a:t>ს</a:t>
            </a:r>
            <a:r>
              <a:rPr sz="1200" b="0" dirty="0">
                <a:latin typeface="Calibri Light"/>
                <a:cs typeface="Calibri Light"/>
              </a:rPr>
              <a:t>,</a:t>
            </a:r>
            <a:r>
              <a:rPr sz="1200" b="0" spc="-5" dirty="0">
                <a:latin typeface="Calibri Light"/>
                <a:cs typeface="Calibri Light"/>
              </a:rPr>
              <a:t> </a:t>
            </a:r>
            <a:r>
              <a:rPr sz="1200" spc="-25" dirty="0">
                <a:latin typeface="Sylfaen"/>
                <a:cs typeface="Sylfaen"/>
              </a:rPr>
              <a:t>ს</a:t>
            </a:r>
            <a:r>
              <a:rPr sz="1200" spc="40" dirty="0">
                <a:latin typeface="Sylfaen"/>
                <a:cs typeface="Sylfaen"/>
              </a:rPr>
              <a:t>ა</a:t>
            </a:r>
            <a:r>
              <a:rPr sz="1200" spc="-5" dirty="0">
                <a:latin typeface="Sylfaen"/>
                <a:cs typeface="Sylfaen"/>
              </a:rPr>
              <a:t>ე</a:t>
            </a:r>
            <a:r>
              <a:rPr sz="1200" spc="100" dirty="0">
                <a:latin typeface="Sylfaen"/>
                <a:cs typeface="Sylfaen"/>
              </a:rPr>
              <a:t>რ</a:t>
            </a:r>
            <a:r>
              <a:rPr sz="1200" spc="15" dirty="0">
                <a:latin typeface="Sylfaen"/>
                <a:cs typeface="Sylfaen"/>
              </a:rPr>
              <a:t>თო</a:t>
            </a:r>
            <a:r>
              <a:rPr sz="1200" spc="-15" dirty="0">
                <a:latin typeface="Sylfaen"/>
                <a:cs typeface="Sylfaen"/>
              </a:rPr>
              <a:t> </a:t>
            </a:r>
            <a:r>
              <a:rPr sz="1200" spc="-10" dirty="0">
                <a:latin typeface="Sylfaen"/>
                <a:cs typeface="Sylfaen"/>
              </a:rPr>
              <a:t>თ</a:t>
            </a:r>
            <a:r>
              <a:rPr sz="1200" spc="-15" dirty="0">
                <a:latin typeface="Sylfaen"/>
                <a:cs typeface="Sylfaen"/>
              </a:rPr>
              <a:t>ა</a:t>
            </a:r>
            <a:r>
              <a:rPr sz="1200" spc="-35" dirty="0">
                <a:latin typeface="Sylfaen"/>
                <a:cs typeface="Sylfaen"/>
              </a:rPr>
              <a:t>ნ</a:t>
            </a:r>
            <a:r>
              <a:rPr sz="1200" spc="-85" dirty="0">
                <a:latin typeface="Sylfaen"/>
                <a:cs typeface="Sylfaen"/>
              </a:rPr>
              <a:t>ხით</a:t>
            </a:r>
            <a:r>
              <a:rPr sz="1200" spc="-25" dirty="0">
                <a:latin typeface="Sylfaen"/>
                <a:cs typeface="Sylfaen"/>
              </a:rPr>
              <a:t> </a:t>
            </a:r>
            <a:r>
              <a:rPr sz="1200" b="0" dirty="0">
                <a:solidFill>
                  <a:srgbClr val="C00000"/>
                </a:solidFill>
                <a:latin typeface="Calibri Light"/>
                <a:cs typeface="Calibri Light"/>
              </a:rPr>
              <a:t>-</a:t>
            </a:r>
            <a:r>
              <a:rPr sz="1200" b="0" spc="-5" dirty="0">
                <a:solidFill>
                  <a:srgbClr val="C00000"/>
                </a:solidFill>
                <a:latin typeface="Calibri Light"/>
                <a:cs typeface="Calibri Light"/>
              </a:rPr>
              <a:t> </a:t>
            </a:r>
            <a:r>
              <a:rPr lang="en-US" sz="1200" spc="-5" dirty="0" smtClean="0">
                <a:solidFill>
                  <a:srgbClr val="C00000"/>
                </a:solidFill>
                <a:latin typeface="Calibri Light"/>
                <a:cs typeface="Calibri Light"/>
              </a:rPr>
              <a:t>54</a:t>
            </a:r>
            <a:r>
              <a:rPr lang="ka-GE" sz="1200" spc="-5" dirty="0" smtClean="0">
                <a:solidFill>
                  <a:srgbClr val="C00000"/>
                </a:solidFill>
                <a:latin typeface="Calibri Light"/>
                <a:cs typeface="Calibri Light"/>
              </a:rPr>
              <a:t> </a:t>
            </a:r>
            <a:r>
              <a:rPr lang="en-US" sz="1200" spc="-5" dirty="0" smtClean="0">
                <a:solidFill>
                  <a:srgbClr val="C00000"/>
                </a:solidFill>
                <a:latin typeface="Calibri Light"/>
                <a:cs typeface="Calibri Light"/>
              </a:rPr>
              <a:t>970</a:t>
            </a:r>
            <a:r>
              <a:rPr sz="1200" spc="135" dirty="0" smtClean="0">
                <a:latin typeface="Sylfaen"/>
                <a:cs typeface="Sylfaen"/>
              </a:rPr>
              <a:t>ლ</a:t>
            </a:r>
            <a:r>
              <a:rPr sz="1200" spc="50" dirty="0" smtClean="0">
                <a:latin typeface="Sylfaen"/>
                <a:cs typeface="Sylfaen"/>
              </a:rPr>
              <a:t>ა</a:t>
            </a:r>
            <a:r>
              <a:rPr sz="1200" spc="100" dirty="0" smtClean="0">
                <a:latin typeface="Sylfaen"/>
                <a:cs typeface="Sylfaen"/>
              </a:rPr>
              <a:t>რ</a:t>
            </a:r>
            <a:r>
              <a:rPr sz="1200" spc="-110" dirty="0" smtClean="0">
                <a:latin typeface="Sylfaen"/>
                <a:cs typeface="Sylfaen"/>
              </a:rPr>
              <a:t>ი</a:t>
            </a:r>
            <a:r>
              <a:rPr sz="1200" b="0" dirty="0">
                <a:latin typeface="Calibri Light"/>
                <a:cs typeface="Calibri Light"/>
              </a:rPr>
              <a:t>;</a:t>
            </a:r>
            <a:endParaRPr sz="1200" dirty="0">
              <a:latin typeface="Calibri Light"/>
              <a:cs typeface="Calibri Light"/>
            </a:endParaRPr>
          </a:p>
          <a:p>
            <a:pPr>
              <a:lnSpc>
                <a:spcPct val="100000"/>
              </a:lnSpc>
              <a:spcBef>
                <a:spcPts val="15"/>
              </a:spcBef>
            </a:pPr>
            <a:endParaRPr sz="1350" dirty="0">
              <a:latin typeface="Calibri Light"/>
              <a:cs typeface="Calibri Light"/>
            </a:endParaRPr>
          </a:p>
          <a:p>
            <a:pPr marL="443230" marR="3741420" indent="-229235">
              <a:lnSpc>
                <a:spcPct val="135000"/>
              </a:lnSpc>
              <a:spcBef>
                <a:spcPts val="5"/>
              </a:spcBef>
            </a:pPr>
            <a:r>
              <a:rPr sz="1200" b="0" dirty="0">
                <a:latin typeface="Calibri Light"/>
                <a:cs typeface="Calibri Light"/>
              </a:rPr>
              <a:t>7.</a:t>
            </a:r>
            <a:r>
              <a:rPr sz="1200" b="0" spc="5" dirty="0">
                <a:latin typeface="Calibri Light"/>
                <a:cs typeface="Calibri Light"/>
              </a:rPr>
              <a:t> </a:t>
            </a:r>
            <a:r>
              <a:rPr sz="1200" dirty="0">
                <a:latin typeface="Sylfaen"/>
                <a:cs typeface="Sylfaen"/>
              </a:rPr>
              <a:t>ელექტროენერგიის </a:t>
            </a:r>
            <a:r>
              <a:rPr sz="1200" spc="-20" dirty="0">
                <a:latin typeface="Sylfaen"/>
                <a:cs typeface="Sylfaen"/>
              </a:rPr>
              <a:t>გადასახადის თანადაფინანსების </a:t>
            </a:r>
            <a:r>
              <a:rPr sz="1200" spc="25" dirty="0">
                <a:latin typeface="Sylfaen"/>
                <a:cs typeface="Sylfaen"/>
              </a:rPr>
              <a:t>ქვეპროგრამა</a:t>
            </a:r>
            <a:r>
              <a:rPr sz="1200" b="0" spc="25" dirty="0">
                <a:latin typeface="Calibri Light"/>
                <a:cs typeface="Calibri Light"/>
              </a:rPr>
              <a:t>: </a:t>
            </a:r>
            <a:r>
              <a:rPr sz="1200" b="0" spc="-260" dirty="0">
                <a:latin typeface="Calibri Light"/>
                <a:cs typeface="Calibri Light"/>
              </a:rPr>
              <a:t> </a:t>
            </a:r>
            <a:r>
              <a:rPr sz="1200" spc="-40" dirty="0">
                <a:latin typeface="Sylfaen"/>
                <a:cs typeface="Sylfaen"/>
              </a:rPr>
              <a:t>და</a:t>
            </a:r>
            <a:r>
              <a:rPr sz="1200" spc="-45" dirty="0">
                <a:latin typeface="Sylfaen"/>
                <a:cs typeface="Sylfaen"/>
              </a:rPr>
              <a:t>ხ</a:t>
            </a:r>
            <a:r>
              <a:rPr sz="1200" spc="-30" dirty="0">
                <a:latin typeface="Sylfaen"/>
                <a:cs typeface="Sylfaen"/>
              </a:rPr>
              <a:t>მ</a:t>
            </a:r>
            <a:r>
              <a:rPr sz="1200" spc="50" dirty="0">
                <a:latin typeface="Sylfaen"/>
                <a:cs typeface="Sylfaen"/>
              </a:rPr>
              <a:t>ა</a:t>
            </a:r>
            <a:r>
              <a:rPr sz="1200" spc="100" dirty="0">
                <a:latin typeface="Sylfaen"/>
                <a:cs typeface="Sylfaen"/>
              </a:rPr>
              <a:t>რ</a:t>
            </a:r>
            <a:r>
              <a:rPr sz="1200" spc="5" dirty="0">
                <a:latin typeface="Sylfaen"/>
                <a:cs typeface="Sylfaen"/>
              </a:rPr>
              <a:t>ე</a:t>
            </a:r>
            <a:r>
              <a:rPr sz="1200" spc="-70" dirty="0">
                <a:latin typeface="Sylfaen"/>
                <a:cs typeface="Sylfaen"/>
              </a:rPr>
              <a:t>ბ</a:t>
            </a:r>
            <a:r>
              <a:rPr sz="1200" spc="45" dirty="0">
                <a:latin typeface="Sylfaen"/>
                <a:cs typeface="Sylfaen"/>
              </a:rPr>
              <a:t>ა</a:t>
            </a:r>
            <a:r>
              <a:rPr sz="1200" spc="-30" dirty="0">
                <a:latin typeface="Sylfaen"/>
                <a:cs typeface="Sylfaen"/>
              </a:rPr>
              <a:t> </a:t>
            </a:r>
            <a:r>
              <a:rPr sz="1200" spc="15" dirty="0" err="1">
                <a:latin typeface="Sylfaen"/>
                <a:cs typeface="Sylfaen"/>
              </a:rPr>
              <a:t>გა</a:t>
            </a:r>
            <a:r>
              <a:rPr sz="1200" spc="5" dirty="0" err="1">
                <a:latin typeface="Sylfaen"/>
                <a:cs typeface="Sylfaen"/>
              </a:rPr>
              <a:t>ე</a:t>
            </a:r>
            <a:r>
              <a:rPr sz="1200" spc="-75" dirty="0" err="1">
                <a:latin typeface="Sylfaen"/>
                <a:cs typeface="Sylfaen"/>
              </a:rPr>
              <a:t>წი</a:t>
            </a:r>
            <a:r>
              <a:rPr sz="1200" spc="45" dirty="0" err="1">
                <a:latin typeface="Sylfaen"/>
                <a:cs typeface="Sylfaen"/>
              </a:rPr>
              <a:t>ა</a:t>
            </a:r>
            <a:r>
              <a:rPr sz="1200" spc="-30" dirty="0">
                <a:latin typeface="Sylfaen"/>
                <a:cs typeface="Sylfaen"/>
              </a:rPr>
              <a:t> </a:t>
            </a:r>
            <a:r>
              <a:rPr sz="1200" b="0" spc="-10" dirty="0" smtClean="0">
                <a:solidFill>
                  <a:srgbClr val="C00000"/>
                </a:solidFill>
                <a:latin typeface="Calibri Light"/>
                <a:cs typeface="Calibri Light"/>
              </a:rPr>
              <a:t>341</a:t>
            </a:r>
            <a:r>
              <a:rPr sz="1200" b="0" spc="-5" dirty="0" smtClean="0">
                <a:solidFill>
                  <a:srgbClr val="C00000"/>
                </a:solidFill>
                <a:latin typeface="Calibri Light"/>
                <a:cs typeface="Calibri Light"/>
              </a:rPr>
              <a:t> </a:t>
            </a:r>
            <a:r>
              <a:rPr sz="1200" spc="-70" dirty="0">
                <a:latin typeface="Sylfaen"/>
                <a:cs typeface="Sylfaen"/>
              </a:rPr>
              <a:t>ბ</a:t>
            </a:r>
            <a:r>
              <a:rPr sz="1200" spc="-5" dirty="0">
                <a:latin typeface="Sylfaen"/>
                <a:cs typeface="Sylfaen"/>
              </a:rPr>
              <a:t>ე</a:t>
            </a:r>
            <a:r>
              <a:rPr sz="1200" spc="-25" dirty="0">
                <a:latin typeface="Sylfaen"/>
                <a:cs typeface="Sylfaen"/>
              </a:rPr>
              <a:t>ნ</a:t>
            </a:r>
            <a:r>
              <a:rPr sz="1200" spc="-5" dirty="0">
                <a:latin typeface="Sylfaen"/>
                <a:cs typeface="Sylfaen"/>
              </a:rPr>
              <a:t>ე</a:t>
            </a:r>
            <a:r>
              <a:rPr sz="1200" spc="100" dirty="0">
                <a:latin typeface="Sylfaen"/>
                <a:cs typeface="Sylfaen"/>
              </a:rPr>
              <a:t>ფ</a:t>
            </a:r>
            <a:r>
              <a:rPr sz="1200" spc="-95" dirty="0">
                <a:latin typeface="Sylfaen"/>
                <a:cs typeface="Sylfaen"/>
              </a:rPr>
              <a:t>იც</a:t>
            </a:r>
            <a:r>
              <a:rPr sz="1200" spc="10" dirty="0">
                <a:latin typeface="Sylfaen"/>
                <a:cs typeface="Sylfaen"/>
              </a:rPr>
              <a:t>იარ</a:t>
            </a:r>
            <a:r>
              <a:rPr sz="1200" spc="-30" dirty="0">
                <a:latin typeface="Sylfaen"/>
                <a:cs typeface="Sylfaen"/>
              </a:rPr>
              <a:t>ს</a:t>
            </a:r>
            <a:r>
              <a:rPr sz="1200" b="0" dirty="0">
                <a:latin typeface="Calibri Light"/>
                <a:cs typeface="Calibri Light"/>
              </a:rPr>
              <a:t>,</a:t>
            </a:r>
            <a:r>
              <a:rPr sz="1200" b="0" spc="-5" dirty="0">
                <a:latin typeface="Calibri Light"/>
                <a:cs typeface="Calibri Light"/>
              </a:rPr>
              <a:t> </a:t>
            </a:r>
            <a:r>
              <a:rPr sz="1200" spc="-25" dirty="0">
                <a:latin typeface="Sylfaen"/>
                <a:cs typeface="Sylfaen"/>
              </a:rPr>
              <a:t>ს</a:t>
            </a:r>
            <a:r>
              <a:rPr sz="1200" spc="40" dirty="0">
                <a:latin typeface="Sylfaen"/>
                <a:cs typeface="Sylfaen"/>
              </a:rPr>
              <a:t>ა</a:t>
            </a:r>
            <a:r>
              <a:rPr sz="1200" spc="-5" dirty="0">
                <a:latin typeface="Sylfaen"/>
                <a:cs typeface="Sylfaen"/>
              </a:rPr>
              <a:t>ე</a:t>
            </a:r>
            <a:r>
              <a:rPr sz="1200" spc="100" dirty="0">
                <a:latin typeface="Sylfaen"/>
                <a:cs typeface="Sylfaen"/>
              </a:rPr>
              <a:t>რ</a:t>
            </a:r>
            <a:r>
              <a:rPr sz="1200" spc="15" dirty="0">
                <a:latin typeface="Sylfaen"/>
                <a:cs typeface="Sylfaen"/>
              </a:rPr>
              <a:t>თო</a:t>
            </a:r>
            <a:r>
              <a:rPr sz="1200" spc="-15" dirty="0">
                <a:latin typeface="Sylfaen"/>
                <a:cs typeface="Sylfaen"/>
              </a:rPr>
              <a:t> </a:t>
            </a:r>
            <a:r>
              <a:rPr sz="1200" spc="-10" dirty="0">
                <a:latin typeface="Sylfaen"/>
                <a:cs typeface="Sylfaen"/>
              </a:rPr>
              <a:t>თ</a:t>
            </a:r>
            <a:r>
              <a:rPr sz="1200" spc="-15" dirty="0">
                <a:latin typeface="Sylfaen"/>
                <a:cs typeface="Sylfaen"/>
              </a:rPr>
              <a:t>ა</a:t>
            </a:r>
            <a:r>
              <a:rPr sz="1200" spc="-35" dirty="0">
                <a:latin typeface="Sylfaen"/>
                <a:cs typeface="Sylfaen"/>
              </a:rPr>
              <a:t>ნ</a:t>
            </a:r>
            <a:r>
              <a:rPr sz="1200" spc="-85" dirty="0">
                <a:latin typeface="Sylfaen"/>
                <a:cs typeface="Sylfaen"/>
              </a:rPr>
              <a:t>ხით</a:t>
            </a:r>
            <a:r>
              <a:rPr sz="1200" spc="-25" dirty="0">
                <a:latin typeface="Sylfaen"/>
                <a:cs typeface="Sylfaen"/>
              </a:rPr>
              <a:t> </a:t>
            </a:r>
            <a:r>
              <a:rPr sz="1200" b="0" dirty="0">
                <a:latin typeface="Calibri Light"/>
                <a:cs typeface="Calibri Light"/>
              </a:rPr>
              <a:t>-</a:t>
            </a:r>
            <a:r>
              <a:rPr sz="1200" b="0" spc="-5" dirty="0">
                <a:latin typeface="Calibri Light"/>
                <a:cs typeface="Calibri Light"/>
              </a:rPr>
              <a:t> </a:t>
            </a:r>
            <a:r>
              <a:rPr lang="en-US" sz="1200" spc="-5" dirty="0" smtClean="0">
                <a:solidFill>
                  <a:srgbClr val="FF0000"/>
                </a:solidFill>
                <a:latin typeface="Calibri Light"/>
                <a:cs typeface="Calibri Light"/>
              </a:rPr>
              <a:t>17</a:t>
            </a:r>
            <a:r>
              <a:rPr lang="ka-GE" sz="1200" spc="-5" dirty="0" smtClean="0">
                <a:solidFill>
                  <a:srgbClr val="FF0000"/>
                </a:solidFill>
                <a:latin typeface="Calibri Light"/>
                <a:cs typeface="Calibri Light"/>
              </a:rPr>
              <a:t> </a:t>
            </a:r>
            <a:r>
              <a:rPr lang="en-US" sz="1200" spc="-5" dirty="0" smtClean="0">
                <a:solidFill>
                  <a:srgbClr val="FF0000"/>
                </a:solidFill>
                <a:latin typeface="Calibri Light"/>
                <a:cs typeface="Calibri Light"/>
              </a:rPr>
              <a:t>720</a:t>
            </a:r>
            <a:r>
              <a:rPr lang="ka-GE" sz="1200" spc="-5" dirty="0" smtClean="0">
                <a:solidFill>
                  <a:srgbClr val="FF0000"/>
                </a:solidFill>
                <a:latin typeface="Calibri Light"/>
                <a:cs typeface="Calibri Light"/>
              </a:rPr>
              <a:t> </a:t>
            </a:r>
            <a:r>
              <a:rPr sz="1200" spc="135" dirty="0" err="1" smtClean="0">
                <a:latin typeface="Sylfaen"/>
                <a:cs typeface="Sylfaen"/>
              </a:rPr>
              <a:t>ლ</a:t>
            </a:r>
            <a:r>
              <a:rPr sz="1200" spc="50" dirty="0" err="1" smtClean="0">
                <a:latin typeface="Sylfaen"/>
                <a:cs typeface="Sylfaen"/>
              </a:rPr>
              <a:t>ა</a:t>
            </a:r>
            <a:r>
              <a:rPr sz="1200" spc="100" dirty="0" err="1" smtClean="0">
                <a:latin typeface="Sylfaen"/>
                <a:cs typeface="Sylfaen"/>
              </a:rPr>
              <a:t>რ</a:t>
            </a:r>
            <a:r>
              <a:rPr sz="1200" spc="-110" dirty="0" err="1" smtClean="0">
                <a:latin typeface="Sylfaen"/>
                <a:cs typeface="Sylfaen"/>
              </a:rPr>
              <a:t>ი</a:t>
            </a:r>
            <a:r>
              <a:rPr sz="1200" b="0" dirty="0">
                <a:latin typeface="Calibri Light"/>
                <a:cs typeface="Calibri Light"/>
              </a:rPr>
              <a:t>;</a:t>
            </a:r>
            <a:endParaRPr sz="1200" dirty="0">
              <a:latin typeface="Calibri Light"/>
              <a:cs typeface="Calibri Ligh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85800" y="553212"/>
            <a:ext cx="8834755" cy="514756"/>
          </a:xfrm>
          <a:prstGeom prst="rect">
            <a:avLst/>
          </a:prstGeom>
          <a:solidFill>
            <a:srgbClr val="ECECEC"/>
          </a:solidFill>
          <a:ln w="12192">
            <a:solidFill>
              <a:srgbClr val="FFFFFF"/>
            </a:solidFill>
          </a:ln>
        </p:spPr>
        <p:txBody>
          <a:bodyPr vert="horz" wrap="square" lIns="0" tIns="19685" rIns="0" bIns="0" rtlCol="0">
            <a:spAutoFit/>
          </a:bodyPr>
          <a:lstStyle/>
          <a:p>
            <a:pPr marL="457200" marR="2499360" indent="-229235">
              <a:lnSpc>
                <a:spcPct val="134200"/>
              </a:lnSpc>
              <a:spcBef>
                <a:spcPts val="155"/>
              </a:spcBef>
            </a:pPr>
            <a:r>
              <a:rPr sz="1200" b="0" dirty="0">
                <a:latin typeface="Calibri Light"/>
                <a:cs typeface="Calibri Light"/>
              </a:rPr>
              <a:t>8.</a:t>
            </a:r>
            <a:r>
              <a:rPr sz="1200" b="0" spc="5" dirty="0">
                <a:latin typeface="Calibri Light"/>
                <a:cs typeface="Calibri Light"/>
              </a:rPr>
              <a:t> </a:t>
            </a:r>
            <a:r>
              <a:rPr sz="1200" spc="-70" dirty="0">
                <a:latin typeface="Sylfaen"/>
                <a:cs typeface="Sylfaen"/>
              </a:rPr>
              <a:t>დიალიზის </a:t>
            </a:r>
            <a:r>
              <a:rPr sz="1200" spc="5" dirty="0">
                <a:latin typeface="Sylfaen"/>
                <a:cs typeface="Sylfaen"/>
              </a:rPr>
              <a:t>სახელმწიფო </a:t>
            </a:r>
            <a:r>
              <a:rPr sz="1200" spc="15" dirty="0">
                <a:latin typeface="Sylfaen"/>
                <a:cs typeface="Sylfaen"/>
              </a:rPr>
              <a:t>პროგრამაში </a:t>
            </a:r>
            <a:r>
              <a:rPr sz="1200" spc="-25" dirty="0">
                <a:latin typeface="Sylfaen"/>
                <a:cs typeface="Sylfaen"/>
              </a:rPr>
              <a:t>ჩართული </a:t>
            </a:r>
            <a:r>
              <a:rPr sz="1200" spc="-35" dirty="0">
                <a:latin typeface="Sylfaen"/>
                <a:cs typeface="Sylfaen"/>
              </a:rPr>
              <a:t>პირების </a:t>
            </a:r>
            <a:r>
              <a:rPr sz="1200" spc="-25" dirty="0">
                <a:latin typeface="Sylfaen"/>
                <a:cs typeface="Sylfaen"/>
              </a:rPr>
              <a:t>დაფინანსების </a:t>
            </a:r>
            <a:r>
              <a:rPr sz="1200" spc="25" dirty="0">
                <a:latin typeface="Sylfaen"/>
                <a:cs typeface="Sylfaen"/>
              </a:rPr>
              <a:t>ქვეპროგრამა</a:t>
            </a:r>
            <a:r>
              <a:rPr sz="1200" b="0" spc="25" dirty="0">
                <a:latin typeface="Calibri Light"/>
                <a:cs typeface="Calibri Light"/>
              </a:rPr>
              <a:t>: </a:t>
            </a:r>
            <a:r>
              <a:rPr sz="1200" b="0" spc="-260" dirty="0">
                <a:latin typeface="Calibri Light"/>
                <a:cs typeface="Calibri Light"/>
              </a:rPr>
              <a:t> </a:t>
            </a:r>
            <a:r>
              <a:rPr sz="1200" spc="-40" dirty="0">
                <a:latin typeface="Sylfaen"/>
                <a:cs typeface="Sylfaen"/>
              </a:rPr>
              <a:t>და</a:t>
            </a:r>
            <a:r>
              <a:rPr sz="1200" spc="-45" dirty="0">
                <a:latin typeface="Sylfaen"/>
                <a:cs typeface="Sylfaen"/>
              </a:rPr>
              <a:t>ხ</a:t>
            </a:r>
            <a:r>
              <a:rPr sz="1200" spc="-30" dirty="0">
                <a:latin typeface="Sylfaen"/>
                <a:cs typeface="Sylfaen"/>
              </a:rPr>
              <a:t>მ</a:t>
            </a:r>
            <a:r>
              <a:rPr sz="1200" spc="50" dirty="0">
                <a:latin typeface="Sylfaen"/>
                <a:cs typeface="Sylfaen"/>
              </a:rPr>
              <a:t>ა</a:t>
            </a:r>
            <a:r>
              <a:rPr sz="1200" spc="100" dirty="0">
                <a:latin typeface="Sylfaen"/>
                <a:cs typeface="Sylfaen"/>
              </a:rPr>
              <a:t>რ</a:t>
            </a:r>
            <a:r>
              <a:rPr sz="1200" spc="5" dirty="0">
                <a:latin typeface="Sylfaen"/>
                <a:cs typeface="Sylfaen"/>
              </a:rPr>
              <a:t>ე</a:t>
            </a:r>
            <a:r>
              <a:rPr sz="1200" spc="-70" dirty="0">
                <a:latin typeface="Sylfaen"/>
                <a:cs typeface="Sylfaen"/>
              </a:rPr>
              <a:t>ბ</a:t>
            </a:r>
            <a:r>
              <a:rPr sz="1200" spc="45" dirty="0">
                <a:latin typeface="Sylfaen"/>
                <a:cs typeface="Sylfaen"/>
              </a:rPr>
              <a:t>ა</a:t>
            </a:r>
            <a:r>
              <a:rPr sz="1200" spc="-30" dirty="0">
                <a:latin typeface="Sylfaen"/>
                <a:cs typeface="Sylfaen"/>
              </a:rPr>
              <a:t> </a:t>
            </a:r>
            <a:r>
              <a:rPr sz="1200" spc="15" dirty="0" err="1">
                <a:latin typeface="Sylfaen"/>
                <a:cs typeface="Sylfaen"/>
              </a:rPr>
              <a:t>გა</a:t>
            </a:r>
            <a:r>
              <a:rPr sz="1200" spc="5" dirty="0" err="1">
                <a:latin typeface="Sylfaen"/>
                <a:cs typeface="Sylfaen"/>
              </a:rPr>
              <a:t>ე</a:t>
            </a:r>
            <a:r>
              <a:rPr sz="1200" spc="-75" dirty="0" err="1">
                <a:latin typeface="Sylfaen"/>
                <a:cs typeface="Sylfaen"/>
              </a:rPr>
              <a:t>წი</a:t>
            </a:r>
            <a:r>
              <a:rPr sz="1200" spc="45" dirty="0" err="1">
                <a:latin typeface="Sylfaen"/>
                <a:cs typeface="Sylfaen"/>
              </a:rPr>
              <a:t>ა</a:t>
            </a:r>
            <a:r>
              <a:rPr sz="1200" spc="-30" dirty="0">
                <a:latin typeface="Sylfaen"/>
                <a:cs typeface="Sylfaen"/>
              </a:rPr>
              <a:t> </a:t>
            </a:r>
            <a:r>
              <a:rPr sz="1200" b="0" spc="-10" dirty="0" smtClean="0">
                <a:solidFill>
                  <a:srgbClr val="C00000"/>
                </a:solidFill>
                <a:latin typeface="Calibri Light"/>
                <a:cs typeface="Calibri Light"/>
              </a:rPr>
              <a:t>5</a:t>
            </a:r>
            <a:r>
              <a:rPr sz="1200" b="0" dirty="0" smtClean="0">
                <a:solidFill>
                  <a:srgbClr val="C00000"/>
                </a:solidFill>
                <a:latin typeface="Calibri Light"/>
                <a:cs typeface="Calibri Light"/>
              </a:rPr>
              <a:t>5 </a:t>
            </a:r>
            <a:r>
              <a:rPr sz="1200" b="0" spc="5" dirty="0" smtClean="0">
                <a:solidFill>
                  <a:srgbClr val="C00000"/>
                </a:solidFill>
                <a:latin typeface="Calibri Light"/>
                <a:cs typeface="Calibri Light"/>
              </a:rPr>
              <a:t> </a:t>
            </a:r>
            <a:r>
              <a:rPr sz="1200" spc="-80" dirty="0">
                <a:latin typeface="Sylfaen"/>
                <a:cs typeface="Sylfaen"/>
              </a:rPr>
              <a:t>ბ</a:t>
            </a:r>
            <a:r>
              <a:rPr sz="1200" spc="-5" dirty="0">
                <a:latin typeface="Sylfaen"/>
                <a:cs typeface="Sylfaen"/>
              </a:rPr>
              <a:t>ე</a:t>
            </a:r>
            <a:r>
              <a:rPr sz="1200" spc="-35" dirty="0">
                <a:latin typeface="Sylfaen"/>
                <a:cs typeface="Sylfaen"/>
              </a:rPr>
              <a:t>ნ</a:t>
            </a:r>
            <a:r>
              <a:rPr sz="1200" spc="-5" dirty="0">
                <a:latin typeface="Sylfaen"/>
                <a:cs typeface="Sylfaen"/>
              </a:rPr>
              <a:t>ე</a:t>
            </a:r>
            <a:r>
              <a:rPr sz="1200" spc="100" dirty="0">
                <a:latin typeface="Sylfaen"/>
                <a:cs typeface="Sylfaen"/>
              </a:rPr>
              <a:t>ფ</a:t>
            </a:r>
            <a:r>
              <a:rPr sz="1200" spc="-95" dirty="0">
                <a:latin typeface="Sylfaen"/>
                <a:cs typeface="Sylfaen"/>
              </a:rPr>
              <a:t>იც</a:t>
            </a:r>
            <a:r>
              <a:rPr sz="1200" spc="10" dirty="0">
                <a:latin typeface="Sylfaen"/>
                <a:cs typeface="Sylfaen"/>
              </a:rPr>
              <a:t>იარ</a:t>
            </a:r>
            <a:r>
              <a:rPr sz="1200" spc="-20" dirty="0">
                <a:latin typeface="Sylfaen"/>
                <a:cs typeface="Sylfaen"/>
              </a:rPr>
              <a:t>ს</a:t>
            </a:r>
            <a:r>
              <a:rPr sz="1200" b="0" dirty="0">
                <a:latin typeface="Calibri Light"/>
                <a:cs typeface="Calibri Light"/>
              </a:rPr>
              <a:t>,</a:t>
            </a:r>
            <a:r>
              <a:rPr sz="1200" b="0" spc="-5" dirty="0">
                <a:latin typeface="Calibri Light"/>
                <a:cs typeface="Calibri Light"/>
              </a:rPr>
              <a:t> </a:t>
            </a:r>
            <a:r>
              <a:rPr sz="1200" spc="10" dirty="0">
                <a:latin typeface="Sylfaen"/>
                <a:cs typeface="Sylfaen"/>
              </a:rPr>
              <a:t>ს</a:t>
            </a:r>
            <a:r>
              <a:rPr sz="1200" spc="-5" dirty="0">
                <a:latin typeface="Sylfaen"/>
                <a:cs typeface="Sylfaen"/>
              </a:rPr>
              <a:t>ა</a:t>
            </a:r>
            <a:r>
              <a:rPr sz="1200" spc="5" dirty="0">
                <a:latin typeface="Sylfaen"/>
                <a:cs typeface="Sylfaen"/>
              </a:rPr>
              <a:t>ე</a:t>
            </a:r>
            <a:r>
              <a:rPr sz="1200" spc="100" dirty="0">
                <a:latin typeface="Sylfaen"/>
                <a:cs typeface="Sylfaen"/>
              </a:rPr>
              <a:t>რ</a:t>
            </a:r>
            <a:r>
              <a:rPr sz="1200" spc="15" dirty="0">
                <a:latin typeface="Sylfaen"/>
                <a:cs typeface="Sylfaen"/>
              </a:rPr>
              <a:t>თო</a:t>
            </a:r>
            <a:r>
              <a:rPr sz="1200" spc="-25" dirty="0">
                <a:latin typeface="Sylfaen"/>
                <a:cs typeface="Sylfaen"/>
              </a:rPr>
              <a:t> </a:t>
            </a:r>
            <a:r>
              <a:rPr sz="1200" spc="-10" dirty="0">
                <a:latin typeface="Sylfaen"/>
                <a:cs typeface="Sylfaen"/>
              </a:rPr>
              <a:t>თ</a:t>
            </a:r>
            <a:r>
              <a:rPr sz="1200" spc="-15" dirty="0">
                <a:latin typeface="Sylfaen"/>
                <a:cs typeface="Sylfaen"/>
              </a:rPr>
              <a:t>ა</a:t>
            </a:r>
            <a:r>
              <a:rPr sz="1200" spc="-35" dirty="0">
                <a:latin typeface="Sylfaen"/>
                <a:cs typeface="Sylfaen"/>
              </a:rPr>
              <a:t>ნ</a:t>
            </a:r>
            <a:r>
              <a:rPr sz="1200" spc="-85" dirty="0">
                <a:latin typeface="Sylfaen"/>
                <a:cs typeface="Sylfaen"/>
              </a:rPr>
              <a:t>ხით</a:t>
            </a:r>
            <a:r>
              <a:rPr sz="1200" spc="-25" dirty="0">
                <a:latin typeface="Sylfaen"/>
                <a:cs typeface="Sylfaen"/>
              </a:rPr>
              <a:t> </a:t>
            </a:r>
            <a:r>
              <a:rPr sz="1200" b="0" dirty="0">
                <a:solidFill>
                  <a:srgbClr val="C00000"/>
                </a:solidFill>
                <a:latin typeface="Calibri Light"/>
                <a:cs typeface="Calibri Light"/>
              </a:rPr>
              <a:t>-</a:t>
            </a:r>
            <a:r>
              <a:rPr sz="1200" b="0" spc="-5" dirty="0">
                <a:solidFill>
                  <a:srgbClr val="C00000"/>
                </a:solidFill>
                <a:latin typeface="Calibri Light"/>
                <a:cs typeface="Calibri Light"/>
              </a:rPr>
              <a:t> </a:t>
            </a:r>
            <a:r>
              <a:rPr lang="en-US" sz="1200" spc="-5" dirty="0" smtClean="0">
                <a:solidFill>
                  <a:srgbClr val="C00000"/>
                </a:solidFill>
                <a:latin typeface="Calibri Light"/>
                <a:cs typeface="Calibri Light"/>
              </a:rPr>
              <a:t>19</a:t>
            </a:r>
            <a:r>
              <a:rPr lang="ka-GE" sz="1200" spc="-5" dirty="0" smtClean="0">
                <a:solidFill>
                  <a:srgbClr val="C00000"/>
                </a:solidFill>
                <a:latin typeface="Calibri Light"/>
                <a:cs typeface="Calibri Light"/>
              </a:rPr>
              <a:t> </a:t>
            </a:r>
            <a:r>
              <a:rPr lang="en-US" sz="1200" spc="-5" dirty="0" smtClean="0">
                <a:solidFill>
                  <a:srgbClr val="C00000"/>
                </a:solidFill>
                <a:latin typeface="Calibri Light"/>
                <a:cs typeface="Calibri Light"/>
              </a:rPr>
              <a:t>350</a:t>
            </a:r>
            <a:r>
              <a:rPr sz="1200" spc="135" dirty="0" smtClean="0">
                <a:latin typeface="Sylfaen"/>
                <a:cs typeface="Sylfaen"/>
              </a:rPr>
              <a:t>ლ</a:t>
            </a:r>
            <a:r>
              <a:rPr sz="1200" spc="50" dirty="0" smtClean="0">
                <a:latin typeface="Sylfaen"/>
                <a:cs typeface="Sylfaen"/>
              </a:rPr>
              <a:t>ა</a:t>
            </a:r>
            <a:r>
              <a:rPr sz="1200" spc="100" dirty="0" smtClean="0">
                <a:latin typeface="Sylfaen"/>
                <a:cs typeface="Sylfaen"/>
              </a:rPr>
              <a:t>რ</a:t>
            </a:r>
            <a:r>
              <a:rPr sz="1200" spc="-110" dirty="0" smtClean="0">
                <a:latin typeface="Sylfaen"/>
                <a:cs typeface="Sylfaen"/>
              </a:rPr>
              <a:t>ი</a:t>
            </a:r>
            <a:r>
              <a:rPr sz="1200" b="0" dirty="0">
                <a:latin typeface="Calibri Light"/>
                <a:cs typeface="Calibri Light"/>
              </a:rPr>
              <a:t>;</a:t>
            </a:r>
            <a:endParaRPr sz="1200" dirty="0">
              <a:latin typeface="Calibri Light"/>
              <a:cs typeface="Calibri Light"/>
            </a:endParaRPr>
          </a:p>
        </p:txBody>
      </p:sp>
      <p:sp>
        <p:nvSpPr>
          <p:cNvPr id="3" name="object 3"/>
          <p:cNvSpPr txBox="1"/>
          <p:nvPr/>
        </p:nvSpPr>
        <p:spPr>
          <a:xfrm>
            <a:off x="685800" y="1339596"/>
            <a:ext cx="8834755" cy="434734"/>
          </a:xfrm>
          <a:prstGeom prst="rect">
            <a:avLst/>
          </a:prstGeom>
          <a:solidFill>
            <a:srgbClr val="ECECEC"/>
          </a:solidFill>
          <a:ln w="12192">
            <a:solidFill>
              <a:srgbClr val="FFFFFF"/>
            </a:solidFill>
          </a:ln>
        </p:spPr>
        <p:txBody>
          <a:bodyPr vert="horz" wrap="square" lIns="0" tIns="1270" rIns="0" bIns="0" rtlCol="0">
            <a:spAutoFit/>
          </a:bodyPr>
          <a:lstStyle/>
          <a:p>
            <a:pPr marL="228600">
              <a:lnSpc>
                <a:spcPct val="100000"/>
              </a:lnSpc>
              <a:spcBef>
                <a:spcPts val="10"/>
              </a:spcBef>
            </a:pPr>
            <a:r>
              <a:rPr sz="1200" b="0" dirty="0">
                <a:latin typeface="Calibri Light"/>
                <a:cs typeface="Calibri Light"/>
              </a:rPr>
              <a:t>9.</a:t>
            </a:r>
            <a:r>
              <a:rPr sz="1200" b="0" spc="375" dirty="0">
                <a:latin typeface="Calibri Light"/>
                <a:cs typeface="Calibri Light"/>
              </a:rPr>
              <a:t> </a:t>
            </a:r>
            <a:r>
              <a:rPr sz="1200" spc="-55" dirty="0">
                <a:latin typeface="Sylfaen"/>
                <a:cs typeface="Sylfaen"/>
              </a:rPr>
              <a:t>ზამთრის</a:t>
            </a:r>
            <a:r>
              <a:rPr sz="1200" spc="-25" dirty="0">
                <a:latin typeface="Sylfaen"/>
                <a:cs typeface="Sylfaen"/>
              </a:rPr>
              <a:t> </a:t>
            </a:r>
            <a:r>
              <a:rPr sz="1200" spc="-85" dirty="0">
                <a:latin typeface="Sylfaen"/>
                <a:cs typeface="Sylfaen"/>
              </a:rPr>
              <a:t>სეზონზე</a:t>
            </a:r>
            <a:r>
              <a:rPr sz="1200" spc="-20" dirty="0">
                <a:latin typeface="Sylfaen"/>
                <a:cs typeface="Sylfaen"/>
              </a:rPr>
              <a:t> </a:t>
            </a:r>
            <a:r>
              <a:rPr sz="1200" spc="-65" dirty="0">
                <a:latin typeface="Sylfaen"/>
                <a:cs typeface="Sylfaen"/>
              </a:rPr>
              <a:t>ოჯახების</a:t>
            </a:r>
            <a:r>
              <a:rPr sz="1200" spc="-20" dirty="0">
                <a:latin typeface="Sylfaen"/>
                <a:cs typeface="Sylfaen"/>
              </a:rPr>
              <a:t> </a:t>
            </a:r>
            <a:r>
              <a:rPr sz="1200" spc="-30" dirty="0">
                <a:latin typeface="Sylfaen"/>
                <a:cs typeface="Sylfaen"/>
              </a:rPr>
              <a:t>სათბობით</a:t>
            </a:r>
            <a:r>
              <a:rPr sz="1200" spc="-10" dirty="0">
                <a:latin typeface="Sylfaen"/>
                <a:cs typeface="Sylfaen"/>
              </a:rPr>
              <a:t> </a:t>
            </a:r>
            <a:r>
              <a:rPr sz="1200" spc="-50" dirty="0">
                <a:latin typeface="Sylfaen"/>
                <a:cs typeface="Sylfaen"/>
              </a:rPr>
              <a:t>უზრუნველყოფის</a:t>
            </a:r>
            <a:r>
              <a:rPr sz="1200" spc="-20" dirty="0">
                <a:latin typeface="Sylfaen"/>
                <a:cs typeface="Sylfaen"/>
              </a:rPr>
              <a:t> </a:t>
            </a:r>
            <a:r>
              <a:rPr sz="1200" spc="-25" dirty="0">
                <a:latin typeface="Sylfaen"/>
                <a:cs typeface="Sylfaen"/>
              </a:rPr>
              <a:t>დაფინანსების</a:t>
            </a:r>
            <a:r>
              <a:rPr sz="1200" spc="-15" dirty="0">
                <a:latin typeface="Sylfaen"/>
                <a:cs typeface="Sylfaen"/>
              </a:rPr>
              <a:t> </a:t>
            </a:r>
            <a:r>
              <a:rPr sz="1200" spc="25" dirty="0">
                <a:latin typeface="Sylfaen"/>
                <a:cs typeface="Sylfaen"/>
              </a:rPr>
              <a:t>ქვეპროგრამა</a:t>
            </a:r>
            <a:r>
              <a:rPr sz="1200" b="0" spc="25" dirty="0">
                <a:latin typeface="Calibri Light"/>
                <a:cs typeface="Calibri Light"/>
              </a:rPr>
              <a:t>:</a:t>
            </a:r>
            <a:endParaRPr sz="1200" dirty="0">
              <a:latin typeface="Calibri Light"/>
              <a:cs typeface="Calibri Light"/>
            </a:endParaRPr>
          </a:p>
          <a:p>
            <a:pPr marL="457200">
              <a:lnSpc>
                <a:spcPct val="100000"/>
              </a:lnSpc>
              <a:spcBef>
                <a:spcPts val="495"/>
              </a:spcBef>
            </a:pPr>
            <a:r>
              <a:rPr sz="1200" spc="-40" dirty="0">
                <a:latin typeface="Sylfaen"/>
                <a:cs typeface="Sylfaen"/>
              </a:rPr>
              <a:t>და</a:t>
            </a:r>
            <a:r>
              <a:rPr sz="1200" spc="-45" dirty="0">
                <a:latin typeface="Sylfaen"/>
                <a:cs typeface="Sylfaen"/>
              </a:rPr>
              <a:t>ხ</a:t>
            </a:r>
            <a:r>
              <a:rPr sz="1200" spc="-30" dirty="0">
                <a:latin typeface="Sylfaen"/>
                <a:cs typeface="Sylfaen"/>
              </a:rPr>
              <a:t>მ</a:t>
            </a:r>
            <a:r>
              <a:rPr sz="1200" spc="50" dirty="0">
                <a:latin typeface="Sylfaen"/>
                <a:cs typeface="Sylfaen"/>
              </a:rPr>
              <a:t>ა</a:t>
            </a:r>
            <a:r>
              <a:rPr sz="1200" spc="100" dirty="0">
                <a:latin typeface="Sylfaen"/>
                <a:cs typeface="Sylfaen"/>
              </a:rPr>
              <a:t>რ</a:t>
            </a:r>
            <a:r>
              <a:rPr sz="1200" spc="5" dirty="0">
                <a:latin typeface="Sylfaen"/>
                <a:cs typeface="Sylfaen"/>
              </a:rPr>
              <a:t>ე</a:t>
            </a:r>
            <a:r>
              <a:rPr sz="1200" spc="-70" dirty="0">
                <a:latin typeface="Sylfaen"/>
                <a:cs typeface="Sylfaen"/>
              </a:rPr>
              <a:t>ბ</a:t>
            </a:r>
            <a:r>
              <a:rPr sz="1200" spc="45" dirty="0">
                <a:latin typeface="Sylfaen"/>
                <a:cs typeface="Sylfaen"/>
              </a:rPr>
              <a:t>ა</a:t>
            </a:r>
            <a:r>
              <a:rPr sz="1200" spc="-30" dirty="0">
                <a:latin typeface="Sylfaen"/>
                <a:cs typeface="Sylfaen"/>
              </a:rPr>
              <a:t> </a:t>
            </a:r>
            <a:r>
              <a:rPr sz="1200" spc="15" dirty="0" err="1">
                <a:latin typeface="Sylfaen"/>
                <a:cs typeface="Sylfaen"/>
              </a:rPr>
              <a:t>გა</a:t>
            </a:r>
            <a:r>
              <a:rPr sz="1200" spc="5" dirty="0" err="1">
                <a:latin typeface="Sylfaen"/>
                <a:cs typeface="Sylfaen"/>
              </a:rPr>
              <a:t>ე</a:t>
            </a:r>
            <a:r>
              <a:rPr sz="1200" spc="-75" dirty="0" err="1">
                <a:latin typeface="Sylfaen"/>
                <a:cs typeface="Sylfaen"/>
              </a:rPr>
              <a:t>წი</a:t>
            </a:r>
            <a:r>
              <a:rPr sz="1200" spc="45" dirty="0" err="1">
                <a:latin typeface="Sylfaen"/>
                <a:cs typeface="Sylfaen"/>
              </a:rPr>
              <a:t>ა</a:t>
            </a:r>
            <a:r>
              <a:rPr sz="1200" spc="-30" dirty="0">
                <a:latin typeface="Sylfaen"/>
                <a:cs typeface="Sylfaen"/>
              </a:rPr>
              <a:t> </a:t>
            </a:r>
            <a:r>
              <a:rPr lang="en-US" sz="1200" spc="-30" dirty="0" smtClean="0">
                <a:solidFill>
                  <a:srgbClr val="FF0000"/>
                </a:solidFill>
                <a:latin typeface="Sylfaen"/>
                <a:cs typeface="Sylfaen"/>
              </a:rPr>
              <a:t>2</a:t>
            </a:r>
            <a:r>
              <a:rPr lang="ka-GE" sz="1200" spc="-30" dirty="0" smtClean="0">
                <a:solidFill>
                  <a:srgbClr val="FF0000"/>
                </a:solidFill>
                <a:latin typeface="Sylfaen"/>
                <a:cs typeface="Sylfaen"/>
              </a:rPr>
              <a:t> </a:t>
            </a:r>
            <a:r>
              <a:rPr lang="en-US" sz="1200" spc="-30" dirty="0" smtClean="0">
                <a:solidFill>
                  <a:srgbClr val="FF0000"/>
                </a:solidFill>
                <a:latin typeface="Sylfaen"/>
                <a:cs typeface="Sylfaen"/>
              </a:rPr>
              <a:t>445</a:t>
            </a:r>
            <a:r>
              <a:rPr lang="ka-GE" sz="1200" spc="-30" dirty="0" smtClean="0">
                <a:solidFill>
                  <a:srgbClr val="FF0000"/>
                </a:solidFill>
                <a:latin typeface="Sylfaen"/>
                <a:cs typeface="Sylfaen"/>
              </a:rPr>
              <a:t> </a:t>
            </a:r>
            <a:r>
              <a:rPr sz="1200" spc="-70" dirty="0" err="1" smtClean="0">
                <a:latin typeface="Sylfaen"/>
                <a:cs typeface="Sylfaen"/>
              </a:rPr>
              <a:t>ბ</a:t>
            </a:r>
            <a:r>
              <a:rPr sz="1200" spc="-5" dirty="0" err="1" smtClean="0">
                <a:latin typeface="Sylfaen"/>
                <a:cs typeface="Sylfaen"/>
              </a:rPr>
              <a:t>ე</a:t>
            </a:r>
            <a:r>
              <a:rPr sz="1200" spc="-35" dirty="0" err="1" smtClean="0">
                <a:latin typeface="Sylfaen"/>
                <a:cs typeface="Sylfaen"/>
              </a:rPr>
              <a:t>ნ</a:t>
            </a:r>
            <a:r>
              <a:rPr sz="1200" spc="-5" dirty="0" err="1" smtClean="0">
                <a:latin typeface="Sylfaen"/>
                <a:cs typeface="Sylfaen"/>
              </a:rPr>
              <a:t>ე</a:t>
            </a:r>
            <a:r>
              <a:rPr sz="1200" spc="100" dirty="0" err="1" smtClean="0">
                <a:latin typeface="Sylfaen"/>
                <a:cs typeface="Sylfaen"/>
              </a:rPr>
              <a:t>ფ</a:t>
            </a:r>
            <a:r>
              <a:rPr sz="1200" spc="-95" dirty="0" err="1" smtClean="0">
                <a:latin typeface="Sylfaen"/>
                <a:cs typeface="Sylfaen"/>
              </a:rPr>
              <a:t>იც</a:t>
            </a:r>
            <a:r>
              <a:rPr sz="1200" spc="10" dirty="0" err="1" smtClean="0">
                <a:latin typeface="Sylfaen"/>
                <a:cs typeface="Sylfaen"/>
              </a:rPr>
              <a:t>იარ</a:t>
            </a:r>
            <a:r>
              <a:rPr sz="1200" spc="-30" dirty="0" err="1" smtClean="0">
                <a:latin typeface="Sylfaen"/>
                <a:cs typeface="Sylfaen"/>
              </a:rPr>
              <a:t>ს</a:t>
            </a:r>
            <a:r>
              <a:rPr sz="1200" b="0" dirty="0">
                <a:latin typeface="Calibri Light"/>
                <a:cs typeface="Calibri Light"/>
              </a:rPr>
              <a:t>,</a:t>
            </a:r>
            <a:r>
              <a:rPr sz="1200" b="0" spc="-5" dirty="0">
                <a:latin typeface="Calibri Light"/>
                <a:cs typeface="Calibri Light"/>
              </a:rPr>
              <a:t> </a:t>
            </a:r>
            <a:r>
              <a:rPr sz="1200" spc="10" dirty="0">
                <a:latin typeface="Sylfaen"/>
                <a:cs typeface="Sylfaen"/>
              </a:rPr>
              <a:t>სა</a:t>
            </a:r>
            <a:r>
              <a:rPr sz="1200" spc="-5" dirty="0">
                <a:latin typeface="Sylfaen"/>
                <a:cs typeface="Sylfaen"/>
              </a:rPr>
              <a:t>ე</a:t>
            </a:r>
            <a:r>
              <a:rPr sz="1200" spc="100" dirty="0">
                <a:latin typeface="Sylfaen"/>
                <a:cs typeface="Sylfaen"/>
              </a:rPr>
              <a:t>რ</a:t>
            </a:r>
            <a:r>
              <a:rPr sz="1200" spc="-45" dirty="0">
                <a:latin typeface="Sylfaen"/>
                <a:cs typeface="Sylfaen"/>
              </a:rPr>
              <a:t>თ</a:t>
            </a:r>
            <a:r>
              <a:rPr sz="1200" spc="85" dirty="0">
                <a:latin typeface="Sylfaen"/>
                <a:cs typeface="Sylfaen"/>
              </a:rPr>
              <a:t>ო</a:t>
            </a:r>
            <a:r>
              <a:rPr sz="1200" spc="-25" dirty="0">
                <a:latin typeface="Sylfaen"/>
                <a:cs typeface="Sylfaen"/>
              </a:rPr>
              <a:t> </a:t>
            </a:r>
            <a:r>
              <a:rPr sz="1200" spc="-10" dirty="0" err="1">
                <a:latin typeface="Sylfaen"/>
                <a:cs typeface="Sylfaen"/>
              </a:rPr>
              <a:t>თ</a:t>
            </a:r>
            <a:r>
              <a:rPr sz="1200" spc="-15" dirty="0" err="1">
                <a:latin typeface="Sylfaen"/>
                <a:cs typeface="Sylfaen"/>
              </a:rPr>
              <a:t>ა</a:t>
            </a:r>
            <a:r>
              <a:rPr sz="1200" spc="-35" dirty="0" err="1">
                <a:latin typeface="Sylfaen"/>
                <a:cs typeface="Sylfaen"/>
              </a:rPr>
              <a:t>ნ</a:t>
            </a:r>
            <a:r>
              <a:rPr sz="1200" spc="-85" dirty="0" err="1">
                <a:latin typeface="Sylfaen"/>
                <a:cs typeface="Sylfaen"/>
              </a:rPr>
              <a:t>ხით</a:t>
            </a:r>
            <a:r>
              <a:rPr sz="1200" spc="-25" dirty="0">
                <a:latin typeface="Sylfaen"/>
                <a:cs typeface="Sylfaen"/>
              </a:rPr>
              <a:t> </a:t>
            </a:r>
            <a:r>
              <a:rPr sz="1200" b="0" dirty="0" smtClean="0">
                <a:latin typeface="Calibri Light"/>
                <a:cs typeface="Calibri Light"/>
              </a:rPr>
              <a:t>-</a:t>
            </a:r>
            <a:r>
              <a:rPr lang="en-US" sz="1200" dirty="0" smtClean="0">
                <a:solidFill>
                  <a:srgbClr val="FF0000"/>
                </a:solidFill>
                <a:latin typeface="Calibri Light"/>
                <a:cs typeface="Calibri Light"/>
              </a:rPr>
              <a:t>244</a:t>
            </a:r>
            <a:r>
              <a:rPr lang="ka-GE" sz="1200" dirty="0" smtClean="0">
                <a:solidFill>
                  <a:srgbClr val="FF0000"/>
                </a:solidFill>
                <a:latin typeface="Calibri Light"/>
                <a:cs typeface="Calibri Light"/>
              </a:rPr>
              <a:t> </a:t>
            </a:r>
            <a:r>
              <a:rPr lang="en-US" sz="1200" dirty="0" smtClean="0">
                <a:solidFill>
                  <a:srgbClr val="FF0000"/>
                </a:solidFill>
                <a:latin typeface="Calibri Light"/>
                <a:cs typeface="Calibri Light"/>
              </a:rPr>
              <a:t>500</a:t>
            </a:r>
            <a:r>
              <a:rPr sz="1200" b="0" spc="-5" dirty="0" smtClean="0">
                <a:solidFill>
                  <a:srgbClr val="FF0000"/>
                </a:solidFill>
                <a:latin typeface="Calibri Light"/>
                <a:cs typeface="Calibri Light"/>
              </a:rPr>
              <a:t> </a:t>
            </a:r>
            <a:r>
              <a:rPr sz="1200" spc="135" dirty="0" err="1" smtClean="0">
                <a:latin typeface="Sylfaen"/>
                <a:cs typeface="Sylfaen"/>
              </a:rPr>
              <a:t>ლ</a:t>
            </a:r>
            <a:r>
              <a:rPr sz="1200" spc="50" dirty="0" err="1" smtClean="0">
                <a:latin typeface="Sylfaen"/>
                <a:cs typeface="Sylfaen"/>
              </a:rPr>
              <a:t>ა</a:t>
            </a:r>
            <a:r>
              <a:rPr sz="1200" spc="100" dirty="0" err="1" smtClean="0">
                <a:latin typeface="Sylfaen"/>
                <a:cs typeface="Sylfaen"/>
              </a:rPr>
              <a:t>რ</a:t>
            </a:r>
            <a:r>
              <a:rPr sz="1200" spc="-110" dirty="0" err="1" smtClean="0">
                <a:latin typeface="Sylfaen"/>
                <a:cs typeface="Sylfaen"/>
              </a:rPr>
              <a:t>ი</a:t>
            </a:r>
            <a:r>
              <a:rPr sz="1200" b="0" dirty="0">
                <a:latin typeface="Calibri Light"/>
                <a:cs typeface="Calibri Light"/>
              </a:rPr>
              <a:t>;</a:t>
            </a:r>
            <a:endParaRPr sz="1200" dirty="0">
              <a:latin typeface="Calibri Light"/>
              <a:cs typeface="Calibri Light"/>
            </a:endParaRPr>
          </a:p>
        </p:txBody>
      </p:sp>
      <p:sp>
        <p:nvSpPr>
          <p:cNvPr id="4" name="object 4"/>
          <p:cNvSpPr txBox="1"/>
          <p:nvPr/>
        </p:nvSpPr>
        <p:spPr>
          <a:xfrm>
            <a:off x="685800" y="2051304"/>
            <a:ext cx="8834755" cy="428322"/>
          </a:xfrm>
          <a:prstGeom prst="rect">
            <a:avLst/>
          </a:prstGeom>
          <a:solidFill>
            <a:srgbClr val="ECECEC"/>
          </a:solidFill>
          <a:ln w="12192">
            <a:solidFill>
              <a:srgbClr val="FFFFFF"/>
            </a:solidFill>
          </a:ln>
        </p:spPr>
        <p:txBody>
          <a:bodyPr vert="horz" wrap="square" lIns="0" tIns="0" rIns="0" bIns="0" rtlCol="0">
            <a:spAutoFit/>
          </a:bodyPr>
          <a:lstStyle/>
          <a:p>
            <a:pPr marL="228600">
              <a:lnSpc>
                <a:spcPts val="1405"/>
              </a:lnSpc>
            </a:pPr>
            <a:r>
              <a:rPr sz="1200" b="0" dirty="0">
                <a:latin typeface="Calibri Light"/>
                <a:cs typeface="Calibri Light"/>
              </a:rPr>
              <a:t>10.</a:t>
            </a:r>
            <a:r>
              <a:rPr sz="1200" b="0" spc="50" dirty="0">
                <a:latin typeface="Calibri Light"/>
                <a:cs typeface="Calibri Light"/>
              </a:rPr>
              <a:t> </a:t>
            </a:r>
            <a:r>
              <a:rPr sz="1200" b="0" dirty="0">
                <a:latin typeface="Calibri Light"/>
                <a:cs typeface="Calibri Light"/>
              </a:rPr>
              <a:t>0-1</a:t>
            </a:r>
            <a:r>
              <a:rPr sz="1200" b="0" spc="5" dirty="0">
                <a:latin typeface="Calibri Light"/>
                <a:cs typeface="Calibri Light"/>
              </a:rPr>
              <a:t> </a:t>
            </a:r>
            <a:r>
              <a:rPr sz="1200" spc="5" dirty="0">
                <a:latin typeface="Sylfaen"/>
                <a:cs typeface="Sylfaen"/>
              </a:rPr>
              <a:t>წლამდე</a:t>
            </a:r>
            <a:r>
              <a:rPr sz="1200" spc="-20" dirty="0">
                <a:latin typeface="Sylfaen"/>
                <a:cs typeface="Sylfaen"/>
              </a:rPr>
              <a:t> </a:t>
            </a:r>
            <a:r>
              <a:rPr sz="1200" spc="-15" dirty="0">
                <a:latin typeface="Sylfaen"/>
                <a:cs typeface="Sylfaen"/>
              </a:rPr>
              <a:t>ასაკის</a:t>
            </a:r>
            <a:r>
              <a:rPr sz="1200" spc="-30" dirty="0">
                <a:latin typeface="Sylfaen"/>
                <a:cs typeface="Sylfaen"/>
              </a:rPr>
              <a:t> </a:t>
            </a:r>
            <a:r>
              <a:rPr sz="1200" spc="-20" dirty="0">
                <a:latin typeface="Sylfaen"/>
                <a:cs typeface="Sylfaen"/>
              </a:rPr>
              <a:t>ბავშვთა </a:t>
            </a:r>
            <a:r>
              <a:rPr sz="1200" spc="-25" dirty="0">
                <a:latin typeface="Sylfaen"/>
                <a:cs typeface="Sylfaen"/>
              </a:rPr>
              <a:t>ხელოვნური </a:t>
            </a:r>
            <a:r>
              <a:rPr sz="1200" spc="-40" dirty="0">
                <a:latin typeface="Sylfaen"/>
                <a:cs typeface="Sylfaen"/>
              </a:rPr>
              <a:t>კვების</a:t>
            </a:r>
            <a:r>
              <a:rPr sz="1200" spc="-20" dirty="0">
                <a:latin typeface="Sylfaen"/>
                <a:cs typeface="Sylfaen"/>
              </a:rPr>
              <a:t> </a:t>
            </a:r>
            <a:r>
              <a:rPr sz="1200" spc="-50" dirty="0">
                <a:latin typeface="Sylfaen"/>
                <a:cs typeface="Sylfaen"/>
              </a:rPr>
              <a:t>პროდუქტებით</a:t>
            </a:r>
            <a:r>
              <a:rPr sz="1200" spc="-25" dirty="0">
                <a:latin typeface="Sylfaen"/>
                <a:cs typeface="Sylfaen"/>
              </a:rPr>
              <a:t> დაფინანსების</a:t>
            </a:r>
            <a:r>
              <a:rPr sz="1200" spc="-20" dirty="0">
                <a:latin typeface="Sylfaen"/>
                <a:cs typeface="Sylfaen"/>
              </a:rPr>
              <a:t> </a:t>
            </a:r>
            <a:r>
              <a:rPr sz="1200" spc="25" dirty="0">
                <a:latin typeface="Sylfaen"/>
                <a:cs typeface="Sylfaen"/>
              </a:rPr>
              <a:t>ქვეპროგრამა</a:t>
            </a:r>
            <a:r>
              <a:rPr sz="1200" b="0" spc="25" dirty="0">
                <a:latin typeface="Calibri Light"/>
                <a:cs typeface="Calibri Light"/>
              </a:rPr>
              <a:t>:</a:t>
            </a:r>
            <a:endParaRPr sz="1200" dirty="0">
              <a:latin typeface="Calibri Light"/>
              <a:cs typeface="Calibri Light"/>
            </a:endParaRPr>
          </a:p>
          <a:p>
            <a:pPr marL="457200">
              <a:lnSpc>
                <a:spcPct val="100000"/>
              </a:lnSpc>
              <a:spcBef>
                <a:spcPts val="495"/>
              </a:spcBef>
            </a:pPr>
            <a:r>
              <a:rPr sz="1200" spc="-40" dirty="0">
                <a:latin typeface="Sylfaen"/>
                <a:cs typeface="Sylfaen"/>
              </a:rPr>
              <a:t>და</a:t>
            </a:r>
            <a:r>
              <a:rPr sz="1200" spc="-45" dirty="0">
                <a:latin typeface="Sylfaen"/>
                <a:cs typeface="Sylfaen"/>
              </a:rPr>
              <a:t>ხ</a:t>
            </a:r>
            <a:r>
              <a:rPr sz="1200" spc="-30" dirty="0">
                <a:latin typeface="Sylfaen"/>
                <a:cs typeface="Sylfaen"/>
              </a:rPr>
              <a:t>მ</a:t>
            </a:r>
            <a:r>
              <a:rPr sz="1200" spc="50" dirty="0">
                <a:latin typeface="Sylfaen"/>
                <a:cs typeface="Sylfaen"/>
              </a:rPr>
              <a:t>ა</a:t>
            </a:r>
            <a:r>
              <a:rPr sz="1200" spc="100" dirty="0">
                <a:latin typeface="Sylfaen"/>
                <a:cs typeface="Sylfaen"/>
              </a:rPr>
              <a:t>რ</a:t>
            </a:r>
            <a:r>
              <a:rPr sz="1200" spc="5" dirty="0">
                <a:latin typeface="Sylfaen"/>
                <a:cs typeface="Sylfaen"/>
              </a:rPr>
              <a:t>ე</a:t>
            </a:r>
            <a:r>
              <a:rPr sz="1200" spc="-70" dirty="0">
                <a:latin typeface="Sylfaen"/>
                <a:cs typeface="Sylfaen"/>
              </a:rPr>
              <a:t>ბ</a:t>
            </a:r>
            <a:r>
              <a:rPr sz="1200" spc="45" dirty="0">
                <a:latin typeface="Sylfaen"/>
                <a:cs typeface="Sylfaen"/>
              </a:rPr>
              <a:t>ა</a:t>
            </a:r>
            <a:r>
              <a:rPr sz="1200" spc="-30" dirty="0">
                <a:latin typeface="Sylfaen"/>
                <a:cs typeface="Sylfaen"/>
              </a:rPr>
              <a:t> </a:t>
            </a:r>
            <a:r>
              <a:rPr sz="1200" spc="15" dirty="0" err="1">
                <a:latin typeface="Sylfaen"/>
                <a:cs typeface="Sylfaen"/>
              </a:rPr>
              <a:t>გა</a:t>
            </a:r>
            <a:r>
              <a:rPr sz="1200" spc="5" dirty="0" err="1">
                <a:latin typeface="Sylfaen"/>
                <a:cs typeface="Sylfaen"/>
              </a:rPr>
              <a:t>ე</a:t>
            </a:r>
            <a:r>
              <a:rPr sz="1200" spc="-75" dirty="0" err="1">
                <a:latin typeface="Sylfaen"/>
                <a:cs typeface="Sylfaen"/>
              </a:rPr>
              <a:t>წი</a:t>
            </a:r>
            <a:r>
              <a:rPr sz="1200" spc="45" dirty="0" err="1">
                <a:latin typeface="Sylfaen"/>
                <a:cs typeface="Sylfaen"/>
              </a:rPr>
              <a:t>ა</a:t>
            </a:r>
            <a:r>
              <a:rPr sz="1200" spc="-30" dirty="0">
                <a:latin typeface="Sylfaen"/>
                <a:cs typeface="Sylfaen"/>
              </a:rPr>
              <a:t> </a:t>
            </a:r>
            <a:r>
              <a:rPr sz="1200" spc="-30" dirty="0" smtClean="0">
                <a:solidFill>
                  <a:srgbClr val="FF0000"/>
                </a:solidFill>
                <a:latin typeface="Sylfaen"/>
                <a:cs typeface="Sylfaen"/>
              </a:rPr>
              <a:t>21</a:t>
            </a:r>
            <a:r>
              <a:rPr sz="1200" spc="-30" dirty="0" smtClean="0">
                <a:latin typeface="Sylfaen"/>
                <a:cs typeface="Sylfaen"/>
              </a:rPr>
              <a:t> </a:t>
            </a:r>
            <a:r>
              <a:rPr sz="1200" spc="-70" dirty="0" err="1" smtClean="0">
                <a:latin typeface="Sylfaen"/>
                <a:cs typeface="Sylfaen"/>
              </a:rPr>
              <a:t>ბ</a:t>
            </a:r>
            <a:r>
              <a:rPr sz="1200" spc="-5" dirty="0" err="1" smtClean="0">
                <a:latin typeface="Sylfaen"/>
                <a:cs typeface="Sylfaen"/>
              </a:rPr>
              <a:t>ე</a:t>
            </a:r>
            <a:r>
              <a:rPr sz="1200" spc="-35" dirty="0" err="1" smtClean="0">
                <a:latin typeface="Sylfaen"/>
                <a:cs typeface="Sylfaen"/>
              </a:rPr>
              <a:t>ნ</a:t>
            </a:r>
            <a:r>
              <a:rPr sz="1200" spc="-5" dirty="0" err="1" smtClean="0">
                <a:latin typeface="Sylfaen"/>
                <a:cs typeface="Sylfaen"/>
              </a:rPr>
              <a:t>ე</a:t>
            </a:r>
            <a:r>
              <a:rPr sz="1200" spc="100" dirty="0" err="1" smtClean="0">
                <a:latin typeface="Sylfaen"/>
                <a:cs typeface="Sylfaen"/>
              </a:rPr>
              <a:t>ფ</a:t>
            </a:r>
            <a:r>
              <a:rPr sz="1200" spc="-95" dirty="0" err="1" smtClean="0">
                <a:latin typeface="Sylfaen"/>
                <a:cs typeface="Sylfaen"/>
              </a:rPr>
              <a:t>იც</a:t>
            </a:r>
            <a:r>
              <a:rPr sz="1200" spc="10" dirty="0" err="1" smtClean="0">
                <a:latin typeface="Sylfaen"/>
                <a:cs typeface="Sylfaen"/>
              </a:rPr>
              <a:t>იარ</a:t>
            </a:r>
            <a:r>
              <a:rPr sz="1200" spc="-20" dirty="0" err="1" smtClean="0">
                <a:latin typeface="Sylfaen"/>
                <a:cs typeface="Sylfaen"/>
              </a:rPr>
              <a:t>ს</a:t>
            </a:r>
            <a:r>
              <a:rPr sz="1200" b="0" dirty="0">
                <a:latin typeface="Calibri Light"/>
                <a:cs typeface="Calibri Light"/>
              </a:rPr>
              <a:t>,</a:t>
            </a:r>
            <a:r>
              <a:rPr sz="1200" b="0" spc="-5" dirty="0">
                <a:latin typeface="Calibri Light"/>
                <a:cs typeface="Calibri Light"/>
              </a:rPr>
              <a:t> </a:t>
            </a:r>
            <a:r>
              <a:rPr sz="1200" spc="10" dirty="0">
                <a:latin typeface="Sylfaen"/>
                <a:cs typeface="Sylfaen"/>
              </a:rPr>
              <a:t>ს</a:t>
            </a:r>
            <a:r>
              <a:rPr sz="1200" spc="-5" dirty="0">
                <a:latin typeface="Sylfaen"/>
                <a:cs typeface="Sylfaen"/>
              </a:rPr>
              <a:t>ა</a:t>
            </a:r>
            <a:r>
              <a:rPr sz="1200" spc="5" dirty="0">
                <a:latin typeface="Sylfaen"/>
                <a:cs typeface="Sylfaen"/>
              </a:rPr>
              <a:t>ე</a:t>
            </a:r>
            <a:r>
              <a:rPr sz="1200" spc="100" dirty="0">
                <a:latin typeface="Sylfaen"/>
                <a:cs typeface="Sylfaen"/>
              </a:rPr>
              <a:t>რ</a:t>
            </a:r>
            <a:r>
              <a:rPr sz="1200" spc="15" dirty="0">
                <a:latin typeface="Sylfaen"/>
                <a:cs typeface="Sylfaen"/>
              </a:rPr>
              <a:t>თო</a:t>
            </a:r>
            <a:r>
              <a:rPr sz="1200" spc="-25" dirty="0">
                <a:latin typeface="Sylfaen"/>
                <a:cs typeface="Sylfaen"/>
              </a:rPr>
              <a:t> </a:t>
            </a:r>
            <a:r>
              <a:rPr sz="1200" spc="-10" dirty="0" err="1">
                <a:latin typeface="Sylfaen"/>
                <a:cs typeface="Sylfaen"/>
              </a:rPr>
              <a:t>თ</a:t>
            </a:r>
            <a:r>
              <a:rPr sz="1200" spc="-15" dirty="0" err="1">
                <a:latin typeface="Sylfaen"/>
                <a:cs typeface="Sylfaen"/>
              </a:rPr>
              <a:t>ა</a:t>
            </a:r>
            <a:r>
              <a:rPr sz="1200" spc="-35" dirty="0" err="1">
                <a:latin typeface="Sylfaen"/>
                <a:cs typeface="Sylfaen"/>
              </a:rPr>
              <a:t>ნ</a:t>
            </a:r>
            <a:r>
              <a:rPr sz="1200" spc="-85" dirty="0" err="1">
                <a:latin typeface="Sylfaen"/>
                <a:cs typeface="Sylfaen"/>
              </a:rPr>
              <a:t>ხით</a:t>
            </a:r>
            <a:r>
              <a:rPr sz="1200" spc="-25" dirty="0">
                <a:latin typeface="Sylfaen"/>
                <a:cs typeface="Sylfaen"/>
              </a:rPr>
              <a:t> </a:t>
            </a:r>
            <a:r>
              <a:rPr sz="1200" b="0" dirty="0" smtClean="0">
                <a:latin typeface="Calibri Light"/>
                <a:cs typeface="Calibri Light"/>
              </a:rPr>
              <a:t>- </a:t>
            </a:r>
            <a:r>
              <a:rPr lang="en-US" sz="1200" dirty="0" smtClean="0">
                <a:solidFill>
                  <a:srgbClr val="FF0000"/>
                </a:solidFill>
                <a:latin typeface="Calibri Light"/>
                <a:cs typeface="Calibri Light"/>
              </a:rPr>
              <a:t>1</a:t>
            </a:r>
            <a:r>
              <a:rPr lang="ka-GE" sz="1200" dirty="0" smtClean="0">
                <a:solidFill>
                  <a:srgbClr val="FF0000"/>
                </a:solidFill>
                <a:latin typeface="Calibri Light"/>
                <a:cs typeface="Calibri Light"/>
              </a:rPr>
              <a:t> </a:t>
            </a:r>
            <a:r>
              <a:rPr lang="en-US" sz="1200" dirty="0" smtClean="0">
                <a:solidFill>
                  <a:srgbClr val="FF0000"/>
                </a:solidFill>
                <a:latin typeface="Calibri Light"/>
                <a:cs typeface="Calibri Light"/>
              </a:rPr>
              <a:t>635</a:t>
            </a:r>
            <a:r>
              <a:rPr sz="1200" b="0" spc="5" dirty="0" smtClean="0">
                <a:solidFill>
                  <a:srgbClr val="FF0000"/>
                </a:solidFill>
                <a:latin typeface="Calibri Light"/>
                <a:cs typeface="Calibri Light"/>
              </a:rPr>
              <a:t> </a:t>
            </a:r>
            <a:r>
              <a:rPr sz="1200" spc="135" dirty="0" err="1" smtClean="0">
                <a:latin typeface="Sylfaen"/>
                <a:cs typeface="Sylfaen"/>
              </a:rPr>
              <a:t>ლ</a:t>
            </a:r>
            <a:r>
              <a:rPr sz="1200" spc="50" dirty="0" err="1" smtClean="0">
                <a:latin typeface="Sylfaen"/>
                <a:cs typeface="Sylfaen"/>
              </a:rPr>
              <a:t>ა</a:t>
            </a:r>
            <a:r>
              <a:rPr sz="1200" spc="100" dirty="0" err="1" smtClean="0">
                <a:latin typeface="Sylfaen"/>
                <a:cs typeface="Sylfaen"/>
              </a:rPr>
              <a:t>რ</a:t>
            </a:r>
            <a:r>
              <a:rPr sz="1200" spc="-120" dirty="0" err="1" smtClean="0">
                <a:latin typeface="Sylfaen"/>
                <a:cs typeface="Sylfaen"/>
              </a:rPr>
              <a:t>ი</a:t>
            </a:r>
            <a:r>
              <a:rPr sz="1200" b="0" dirty="0">
                <a:latin typeface="Calibri Light"/>
                <a:cs typeface="Calibri Light"/>
              </a:rPr>
              <a:t>;</a:t>
            </a:r>
            <a:endParaRPr sz="1200" dirty="0">
              <a:latin typeface="Calibri Light"/>
              <a:cs typeface="Calibri Light"/>
            </a:endParaRPr>
          </a:p>
        </p:txBody>
      </p:sp>
      <p:sp>
        <p:nvSpPr>
          <p:cNvPr id="5" name="object 5"/>
          <p:cNvSpPr txBox="1"/>
          <p:nvPr/>
        </p:nvSpPr>
        <p:spPr>
          <a:xfrm>
            <a:off x="701040" y="2753867"/>
            <a:ext cx="8823960" cy="428322"/>
          </a:xfrm>
          <a:prstGeom prst="rect">
            <a:avLst/>
          </a:prstGeom>
          <a:solidFill>
            <a:srgbClr val="ECECEC"/>
          </a:solidFill>
          <a:ln w="12192">
            <a:solidFill>
              <a:srgbClr val="FFFFFF"/>
            </a:solidFill>
          </a:ln>
        </p:spPr>
        <p:txBody>
          <a:bodyPr vert="horz" wrap="square" lIns="0" tIns="0" rIns="0" bIns="0" rtlCol="0">
            <a:spAutoFit/>
          </a:bodyPr>
          <a:lstStyle/>
          <a:p>
            <a:pPr marL="212725">
              <a:lnSpc>
                <a:spcPts val="1435"/>
              </a:lnSpc>
            </a:pPr>
            <a:r>
              <a:rPr sz="1200" b="0" dirty="0">
                <a:latin typeface="Calibri Light"/>
                <a:cs typeface="Calibri Light"/>
              </a:rPr>
              <a:t>11.</a:t>
            </a:r>
            <a:r>
              <a:rPr sz="1200" b="0" spc="10" dirty="0">
                <a:latin typeface="Calibri Light"/>
                <a:cs typeface="Calibri Light"/>
              </a:rPr>
              <a:t> </a:t>
            </a:r>
            <a:r>
              <a:rPr sz="1200" b="0" dirty="0">
                <a:latin typeface="Calibri Light"/>
                <a:cs typeface="Calibri Light"/>
              </a:rPr>
              <a:t>1989</a:t>
            </a:r>
            <a:r>
              <a:rPr sz="1200" b="0" spc="5" dirty="0">
                <a:latin typeface="Calibri Light"/>
                <a:cs typeface="Calibri Light"/>
              </a:rPr>
              <a:t> </a:t>
            </a:r>
            <a:r>
              <a:rPr sz="1200" spc="-10" dirty="0">
                <a:latin typeface="Sylfaen"/>
                <a:cs typeface="Sylfaen"/>
              </a:rPr>
              <a:t>წლის</a:t>
            </a:r>
            <a:r>
              <a:rPr sz="1200" spc="-20" dirty="0">
                <a:latin typeface="Sylfaen"/>
                <a:cs typeface="Sylfaen"/>
              </a:rPr>
              <a:t> </a:t>
            </a:r>
            <a:r>
              <a:rPr sz="1200" b="0" dirty="0">
                <a:latin typeface="Calibri Light"/>
                <a:cs typeface="Calibri Light"/>
              </a:rPr>
              <a:t>9 </a:t>
            </a:r>
            <a:r>
              <a:rPr sz="1200" spc="20" dirty="0">
                <a:latin typeface="Sylfaen"/>
                <a:cs typeface="Sylfaen"/>
              </a:rPr>
              <a:t>აპრილს</a:t>
            </a:r>
            <a:r>
              <a:rPr sz="1200" spc="-25" dirty="0">
                <a:latin typeface="Sylfaen"/>
                <a:cs typeface="Sylfaen"/>
              </a:rPr>
              <a:t> </a:t>
            </a:r>
            <a:r>
              <a:rPr sz="1200" spc="-20" dirty="0">
                <a:latin typeface="Sylfaen"/>
                <a:cs typeface="Sylfaen"/>
              </a:rPr>
              <a:t>დაზარალებულ </a:t>
            </a:r>
            <a:r>
              <a:rPr sz="1200" spc="-10" dirty="0">
                <a:latin typeface="Sylfaen"/>
                <a:cs typeface="Sylfaen"/>
              </a:rPr>
              <a:t>პირთა</a:t>
            </a:r>
            <a:r>
              <a:rPr sz="1200" spc="-25" dirty="0">
                <a:latin typeface="Sylfaen"/>
                <a:cs typeface="Sylfaen"/>
              </a:rPr>
              <a:t> </a:t>
            </a:r>
            <a:r>
              <a:rPr sz="1200" spc="-20" dirty="0">
                <a:latin typeface="Sylfaen"/>
                <a:cs typeface="Sylfaen"/>
              </a:rPr>
              <a:t>დახმარების </a:t>
            </a:r>
            <a:r>
              <a:rPr sz="1200" spc="25" dirty="0">
                <a:latin typeface="Sylfaen"/>
                <a:cs typeface="Sylfaen"/>
              </a:rPr>
              <a:t>ქვეპროგრამა</a:t>
            </a:r>
            <a:r>
              <a:rPr sz="1200" b="0" spc="25" dirty="0">
                <a:latin typeface="Calibri Light"/>
                <a:cs typeface="Calibri Light"/>
              </a:rPr>
              <a:t>:</a:t>
            </a:r>
            <a:endParaRPr sz="1200" dirty="0">
              <a:latin typeface="Calibri Light"/>
              <a:cs typeface="Calibri Light"/>
            </a:endParaRPr>
          </a:p>
          <a:p>
            <a:pPr marL="441959">
              <a:lnSpc>
                <a:spcPct val="100000"/>
              </a:lnSpc>
              <a:spcBef>
                <a:spcPts val="490"/>
              </a:spcBef>
            </a:pPr>
            <a:r>
              <a:rPr sz="1200" spc="-5" dirty="0">
                <a:latin typeface="Sylfaen"/>
                <a:cs typeface="Sylfaen"/>
              </a:rPr>
              <a:t>დახმარება</a:t>
            </a:r>
            <a:r>
              <a:rPr sz="1200" spc="-35" dirty="0">
                <a:latin typeface="Sylfaen"/>
                <a:cs typeface="Sylfaen"/>
              </a:rPr>
              <a:t> </a:t>
            </a:r>
            <a:r>
              <a:rPr sz="1200" spc="-10" dirty="0">
                <a:latin typeface="Sylfaen"/>
                <a:cs typeface="Sylfaen"/>
              </a:rPr>
              <a:t>გაეწია</a:t>
            </a:r>
            <a:r>
              <a:rPr sz="1200" spc="-30" dirty="0">
                <a:latin typeface="Sylfaen"/>
                <a:cs typeface="Sylfaen"/>
              </a:rPr>
              <a:t> </a:t>
            </a:r>
            <a:r>
              <a:rPr sz="1200" b="0" dirty="0">
                <a:solidFill>
                  <a:srgbClr val="C00000"/>
                </a:solidFill>
                <a:latin typeface="Calibri Light"/>
                <a:cs typeface="Calibri Light"/>
              </a:rPr>
              <a:t>1</a:t>
            </a:r>
            <a:r>
              <a:rPr sz="1200" b="0" spc="5" dirty="0">
                <a:solidFill>
                  <a:srgbClr val="C00000"/>
                </a:solidFill>
                <a:latin typeface="Calibri Light"/>
                <a:cs typeface="Calibri Light"/>
              </a:rPr>
              <a:t> </a:t>
            </a:r>
            <a:r>
              <a:rPr sz="1200" spc="-15" dirty="0">
                <a:latin typeface="Sylfaen"/>
                <a:cs typeface="Sylfaen"/>
              </a:rPr>
              <a:t>ბენეფიციარს</a:t>
            </a:r>
            <a:r>
              <a:rPr sz="1200" b="0" spc="-15" dirty="0">
                <a:latin typeface="Calibri Light"/>
                <a:cs typeface="Calibri Light"/>
              </a:rPr>
              <a:t>,</a:t>
            </a:r>
            <a:r>
              <a:rPr sz="1200" b="0" spc="-5" dirty="0">
                <a:latin typeface="Calibri Light"/>
                <a:cs typeface="Calibri Light"/>
              </a:rPr>
              <a:t> </a:t>
            </a:r>
            <a:r>
              <a:rPr sz="1200" spc="25" dirty="0">
                <a:latin typeface="Sylfaen"/>
                <a:cs typeface="Sylfaen"/>
              </a:rPr>
              <a:t>საერთო</a:t>
            </a:r>
            <a:r>
              <a:rPr sz="1200" spc="-25" dirty="0">
                <a:latin typeface="Sylfaen"/>
                <a:cs typeface="Sylfaen"/>
              </a:rPr>
              <a:t> </a:t>
            </a:r>
            <a:r>
              <a:rPr sz="1200" spc="-50" dirty="0">
                <a:latin typeface="Sylfaen"/>
                <a:cs typeface="Sylfaen"/>
              </a:rPr>
              <a:t>თანხით</a:t>
            </a:r>
            <a:r>
              <a:rPr sz="1200" spc="-20" dirty="0">
                <a:latin typeface="Sylfaen"/>
                <a:cs typeface="Sylfaen"/>
              </a:rPr>
              <a:t> </a:t>
            </a:r>
            <a:r>
              <a:rPr sz="1200" b="0" dirty="0">
                <a:latin typeface="Calibri Light"/>
                <a:cs typeface="Calibri Light"/>
              </a:rPr>
              <a:t>-</a:t>
            </a:r>
            <a:r>
              <a:rPr sz="1200" b="0" spc="5" dirty="0">
                <a:latin typeface="Calibri Light"/>
                <a:cs typeface="Calibri Light"/>
              </a:rPr>
              <a:t> </a:t>
            </a:r>
            <a:r>
              <a:rPr sz="1200" b="0" dirty="0" smtClean="0">
                <a:solidFill>
                  <a:srgbClr val="C00000"/>
                </a:solidFill>
                <a:latin typeface="Calibri Light"/>
                <a:cs typeface="Calibri Light"/>
              </a:rPr>
              <a:t>1 200 </a:t>
            </a:r>
            <a:r>
              <a:rPr sz="1200" spc="35" dirty="0" err="1" smtClean="0">
                <a:latin typeface="Sylfaen"/>
                <a:cs typeface="Sylfaen"/>
              </a:rPr>
              <a:t>ლარი</a:t>
            </a:r>
            <a:r>
              <a:rPr sz="1200" b="0" spc="35" dirty="0">
                <a:latin typeface="Calibri Light"/>
                <a:cs typeface="Calibri Light"/>
              </a:rPr>
              <a:t>;</a:t>
            </a:r>
            <a:endParaRPr sz="1200" dirty="0">
              <a:latin typeface="Calibri Light"/>
              <a:cs typeface="Calibri Light"/>
            </a:endParaRPr>
          </a:p>
        </p:txBody>
      </p:sp>
      <p:sp>
        <p:nvSpPr>
          <p:cNvPr id="6" name="object 6"/>
          <p:cNvSpPr txBox="1"/>
          <p:nvPr/>
        </p:nvSpPr>
        <p:spPr>
          <a:xfrm>
            <a:off x="701040" y="3276600"/>
            <a:ext cx="8819515" cy="436658"/>
          </a:xfrm>
          <a:prstGeom prst="rect">
            <a:avLst/>
          </a:prstGeom>
          <a:solidFill>
            <a:srgbClr val="ECECEC"/>
          </a:solidFill>
          <a:ln w="12192">
            <a:solidFill>
              <a:srgbClr val="FFFFFF"/>
            </a:solidFill>
          </a:ln>
        </p:spPr>
        <p:txBody>
          <a:bodyPr vert="horz" wrap="square" lIns="0" tIns="3175" rIns="0" bIns="0" rtlCol="0">
            <a:spAutoFit/>
          </a:bodyPr>
          <a:lstStyle/>
          <a:p>
            <a:pPr marL="228600">
              <a:lnSpc>
                <a:spcPct val="100000"/>
              </a:lnSpc>
              <a:spcBef>
                <a:spcPts val="25"/>
              </a:spcBef>
            </a:pPr>
            <a:r>
              <a:rPr sz="1200" b="0" dirty="0">
                <a:latin typeface="Calibri Light"/>
                <a:cs typeface="Calibri Light"/>
              </a:rPr>
              <a:t>12.</a:t>
            </a:r>
            <a:r>
              <a:rPr sz="1200" b="0" spc="10" dirty="0">
                <a:latin typeface="Calibri Light"/>
                <a:cs typeface="Calibri Light"/>
              </a:rPr>
              <a:t> </a:t>
            </a:r>
            <a:r>
              <a:rPr sz="1200" spc="-35" dirty="0">
                <a:latin typeface="Sylfaen"/>
                <a:cs typeface="Sylfaen"/>
              </a:rPr>
              <a:t>სამედიცინო</a:t>
            </a:r>
            <a:r>
              <a:rPr sz="1200" spc="-20" dirty="0">
                <a:latin typeface="Sylfaen"/>
                <a:cs typeface="Sylfaen"/>
              </a:rPr>
              <a:t> </a:t>
            </a:r>
            <a:r>
              <a:rPr sz="1200" spc="-40" dirty="0">
                <a:latin typeface="Sylfaen"/>
                <a:cs typeface="Sylfaen"/>
              </a:rPr>
              <a:t>მომსახურების</a:t>
            </a:r>
            <a:r>
              <a:rPr sz="1200" spc="-20" dirty="0">
                <a:latin typeface="Sylfaen"/>
                <a:cs typeface="Sylfaen"/>
              </a:rPr>
              <a:t> </a:t>
            </a:r>
            <a:r>
              <a:rPr sz="1200" spc="-25" dirty="0">
                <a:latin typeface="Sylfaen"/>
                <a:cs typeface="Sylfaen"/>
              </a:rPr>
              <a:t>დაფინანსების</a:t>
            </a:r>
            <a:r>
              <a:rPr sz="1200" spc="-20" dirty="0">
                <a:latin typeface="Sylfaen"/>
                <a:cs typeface="Sylfaen"/>
              </a:rPr>
              <a:t> </a:t>
            </a:r>
            <a:r>
              <a:rPr sz="1200" spc="25" dirty="0">
                <a:latin typeface="Sylfaen"/>
                <a:cs typeface="Sylfaen"/>
              </a:rPr>
              <a:t>ქვეპროგრმა</a:t>
            </a:r>
            <a:r>
              <a:rPr sz="1200" b="0" spc="25" dirty="0">
                <a:latin typeface="Calibri Light"/>
                <a:cs typeface="Calibri Light"/>
              </a:rPr>
              <a:t>:</a:t>
            </a:r>
            <a:endParaRPr sz="1200" dirty="0">
              <a:latin typeface="Calibri Light"/>
              <a:cs typeface="Calibri Light"/>
            </a:endParaRPr>
          </a:p>
          <a:p>
            <a:pPr marL="457200">
              <a:lnSpc>
                <a:spcPct val="100000"/>
              </a:lnSpc>
              <a:spcBef>
                <a:spcPts val="495"/>
              </a:spcBef>
            </a:pPr>
            <a:r>
              <a:rPr sz="1200" spc="-5" dirty="0">
                <a:latin typeface="Sylfaen"/>
                <a:cs typeface="Sylfaen"/>
              </a:rPr>
              <a:t>დახმარება</a:t>
            </a:r>
            <a:r>
              <a:rPr sz="1200" spc="-30" dirty="0">
                <a:latin typeface="Sylfaen"/>
                <a:cs typeface="Sylfaen"/>
              </a:rPr>
              <a:t> </a:t>
            </a:r>
            <a:r>
              <a:rPr sz="1200" spc="-10" dirty="0" err="1">
                <a:latin typeface="Sylfaen"/>
                <a:cs typeface="Sylfaen"/>
              </a:rPr>
              <a:t>გაეწია</a:t>
            </a:r>
            <a:r>
              <a:rPr sz="1200" spc="-30" dirty="0">
                <a:latin typeface="Sylfaen"/>
                <a:cs typeface="Sylfaen"/>
              </a:rPr>
              <a:t> </a:t>
            </a:r>
            <a:r>
              <a:rPr lang="en-US" sz="1200" spc="-30" dirty="0" smtClean="0">
                <a:solidFill>
                  <a:srgbClr val="FF0000"/>
                </a:solidFill>
                <a:latin typeface="Sylfaen"/>
                <a:cs typeface="Sylfaen"/>
              </a:rPr>
              <a:t>359</a:t>
            </a:r>
            <a:r>
              <a:rPr lang="ka-GE" sz="1200" spc="-30" dirty="0" smtClean="0">
                <a:latin typeface="Sylfaen"/>
                <a:cs typeface="Sylfaen"/>
              </a:rPr>
              <a:t> </a:t>
            </a:r>
            <a:r>
              <a:rPr sz="1200" spc="-15" dirty="0" err="1" smtClean="0">
                <a:latin typeface="Sylfaen"/>
                <a:cs typeface="Sylfaen"/>
              </a:rPr>
              <a:t>ბენეფიციარს</a:t>
            </a:r>
            <a:r>
              <a:rPr sz="1200" b="0" spc="-15" dirty="0">
                <a:latin typeface="Calibri Light"/>
                <a:cs typeface="Calibri Light"/>
              </a:rPr>
              <a:t>,</a:t>
            </a:r>
            <a:r>
              <a:rPr sz="1200" b="0" dirty="0">
                <a:latin typeface="Calibri Light"/>
                <a:cs typeface="Calibri Light"/>
              </a:rPr>
              <a:t> </a:t>
            </a:r>
            <a:r>
              <a:rPr sz="1200" spc="25" dirty="0">
                <a:latin typeface="Sylfaen"/>
                <a:cs typeface="Sylfaen"/>
              </a:rPr>
              <a:t>საერთო</a:t>
            </a:r>
            <a:r>
              <a:rPr sz="1200" spc="-15" dirty="0">
                <a:latin typeface="Sylfaen"/>
                <a:cs typeface="Sylfaen"/>
              </a:rPr>
              <a:t> </a:t>
            </a:r>
            <a:r>
              <a:rPr sz="1200" spc="-50" dirty="0">
                <a:latin typeface="Sylfaen"/>
                <a:cs typeface="Sylfaen"/>
              </a:rPr>
              <a:t>თანხით</a:t>
            </a:r>
            <a:r>
              <a:rPr sz="1200" spc="-20" dirty="0">
                <a:latin typeface="Sylfaen"/>
                <a:cs typeface="Sylfaen"/>
              </a:rPr>
              <a:t> </a:t>
            </a:r>
            <a:r>
              <a:rPr sz="1200" b="0" dirty="0">
                <a:solidFill>
                  <a:srgbClr val="FF0000"/>
                </a:solidFill>
                <a:latin typeface="Calibri Light"/>
                <a:cs typeface="Calibri Light"/>
              </a:rPr>
              <a:t>-</a:t>
            </a:r>
            <a:r>
              <a:rPr sz="1200" b="0" spc="-5" dirty="0">
                <a:solidFill>
                  <a:srgbClr val="FF0000"/>
                </a:solidFill>
                <a:latin typeface="Calibri Light"/>
                <a:cs typeface="Calibri Light"/>
              </a:rPr>
              <a:t> </a:t>
            </a:r>
            <a:r>
              <a:rPr lang="en-US" sz="1200" spc="-5" dirty="0" smtClean="0">
                <a:solidFill>
                  <a:srgbClr val="FF0000"/>
                </a:solidFill>
                <a:latin typeface="Calibri Light"/>
                <a:cs typeface="Calibri Light"/>
              </a:rPr>
              <a:t>279</a:t>
            </a:r>
            <a:r>
              <a:rPr lang="ka-GE" sz="1200" spc="-5" dirty="0" smtClean="0">
                <a:solidFill>
                  <a:srgbClr val="FF0000"/>
                </a:solidFill>
                <a:latin typeface="Calibri Light"/>
                <a:cs typeface="Calibri Light"/>
              </a:rPr>
              <a:t> </a:t>
            </a:r>
            <a:r>
              <a:rPr lang="en-US" sz="1200" spc="-5" dirty="0" smtClean="0">
                <a:solidFill>
                  <a:srgbClr val="FF0000"/>
                </a:solidFill>
                <a:latin typeface="Calibri Light"/>
                <a:cs typeface="Calibri Light"/>
              </a:rPr>
              <a:t>979</a:t>
            </a:r>
            <a:r>
              <a:rPr lang="ka-GE" sz="1200" spc="-5" dirty="0" smtClean="0">
                <a:solidFill>
                  <a:srgbClr val="FF0000"/>
                </a:solidFill>
                <a:latin typeface="Calibri Light"/>
                <a:cs typeface="Calibri Light"/>
              </a:rPr>
              <a:t> </a:t>
            </a:r>
            <a:r>
              <a:rPr sz="1200" spc="30" dirty="0" err="1" smtClean="0">
                <a:latin typeface="Sylfaen"/>
                <a:cs typeface="Sylfaen"/>
              </a:rPr>
              <a:t>ლარი</a:t>
            </a:r>
            <a:r>
              <a:rPr sz="1200" b="0" spc="30" dirty="0">
                <a:latin typeface="Calibri Light"/>
                <a:cs typeface="Calibri Light"/>
              </a:rPr>
              <a:t>;</a:t>
            </a:r>
            <a:endParaRPr sz="1200" dirty="0">
              <a:latin typeface="Calibri Light"/>
              <a:cs typeface="Calibri Light"/>
            </a:endParaRPr>
          </a:p>
        </p:txBody>
      </p:sp>
      <p:graphicFrame>
        <p:nvGraphicFramePr>
          <p:cNvPr id="7" name="object 7"/>
          <p:cNvGraphicFramePr>
            <a:graphicFrameLocks noGrp="1"/>
          </p:cNvGraphicFramePr>
          <p:nvPr>
            <p:extLst>
              <p:ext uri="{D42A27DB-BD31-4B8C-83A1-F6EECF244321}">
                <p14:modId xmlns:p14="http://schemas.microsoft.com/office/powerpoint/2010/main" val="4118902518"/>
              </p:ext>
            </p:extLst>
          </p:nvPr>
        </p:nvGraphicFramePr>
        <p:xfrm>
          <a:off x="701040" y="3807670"/>
          <a:ext cx="8815324" cy="2364532"/>
        </p:xfrm>
        <a:graphic>
          <a:graphicData uri="http://schemas.openxmlformats.org/drawingml/2006/table">
            <a:tbl>
              <a:tblPr firstRow="1" bandRow="1">
                <a:tableStyleId>{2D5ABB26-0587-4C30-8999-92F81FD0307C}</a:tableStyleId>
              </a:tblPr>
              <a:tblGrid>
                <a:gridCol w="8815324"/>
              </a:tblGrid>
              <a:tr h="719492">
                <a:tc>
                  <a:txBody>
                    <a:bodyPr/>
                    <a:lstStyle/>
                    <a:p>
                      <a:pPr marL="228600">
                        <a:lnSpc>
                          <a:spcPts val="1410"/>
                        </a:lnSpc>
                      </a:pPr>
                      <a:r>
                        <a:rPr sz="1200" b="0" dirty="0">
                          <a:latin typeface="Calibri Light"/>
                          <a:cs typeface="Calibri Light"/>
                        </a:rPr>
                        <a:t>13.</a:t>
                      </a:r>
                      <a:r>
                        <a:rPr sz="1200" b="0" spc="20" dirty="0">
                          <a:latin typeface="Calibri Light"/>
                          <a:cs typeface="Calibri Light"/>
                        </a:rPr>
                        <a:t> </a:t>
                      </a:r>
                      <a:r>
                        <a:rPr sz="1200" spc="-35" dirty="0">
                          <a:latin typeface="Sylfaen"/>
                          <a:cs typeface="Sylfaen"/>
                        </a:rPr>
                        <a:t>სამედიცინო</a:t>
                      </a:r>
                      <a:r>
                        <a:rPr sz="1200" spc="-15" dirty="0">
                          <a:latin typeface="Sylfaen"/>
                          <a:cs typeface="Sylfaen"/>
                        </a:rPr>
                        <a:t> </a:t>
                      </a:r>
                      <a:r>
                        <a:rPr sz="1200" spc="-50" dirty="0">
                          <a:latin typeface="Sylfaen"/>
                          <a:cs typeface="Sylfaen"/>
                        </a:rPr>
                        <a:t>დანიშნულების</a:t>
                      </a:r>
                      <a:r>
                        <a:rPr sz="1200" spc="-15" dirty="0">
                          <a:latin typeface="Sylfaen"/>
                          <a:cs typeface="Sylfaen"/>
                        </a:rPr>
                        <a:t> </a:t>
                      </a:r>
                      <a:r>
                        <a:rPr sz="1200" spc="-5" dirty="0">
                          <a:latin typeface="Sylfaen"/>
                          <a:cs typeface="Sylfaen"/>
                        </a:rPr>
                        <a:t>დამხმარე</a:t>
                      </a:r>
                      <a:r>
                        <a:rPr sz="1200" spc="-10" dirty="0">
                          <a:latin typeface="Sylfaen"/>
                          <a:cs typeface="Sylfaen"/>
                        </a:rPr>
                        <a:t> </a:t>
                      </a:r>
                      <a:r>
                        <a:rPr sz="1200" spc="-35" dirty="0">
                          <a:latin typeface="Sylfaen"/>
                          <a:cs typeface="Sylfaen"/>
                        </a:rPr>
                        <a:t>საშუალებების</a:t>
                      </a:r>
                      <a:r>
                        <a:rPr sz="1200" spc="-15" dirty="0">
                          <a:latin typeface="Sylfaen"/>
                          <a:cs typeface="Sylfaen"/>
                        </a:rPr>
                        <a:t> </a:t>
                      </a:r>
                      <a:r>
                        <a:rPr sz="1200" spc="-5" dirty="0">
                          <a:latin typeface="Sylfaen"/>
                          <a:cs typeface="Sylfaen"/>
                        </a:rPr>
                        <a:t>ან</a:t>
                      </a:r>
                      <a:r>
                        <a:rPr sz="1200" b="0" spc="-5" dirty="0">
                          <a:latin typeface="Calibri Light"/>
                          <a:cs typeface="Calibri Light"/>
                        </a:rPr>
                        <a:t>/</a:t>
                      </a:r>
                      <a:r>
                        <a:rPr sz="1200" spc="-5" dirty="0">
                          <a:latin typeface="Sylfaen"/>
                          <a:cs typeface="Sylfaen"/>
                        </a:rPr>
                        <a:t>და</a:t>
                      </a:r>
                      <a:r>
                        <a:rPr sz="1200" spc="-20" dirty="0">
                          <a:latin typeface="Sylfaen"/>
                          <a:cs typeface="Sylfaen"/>
                        </a:rPr>
                        <a:t> </a:t>
                      </a:r>
                      <a:r>
                        <a:rPr sz="1200" spc="-45" dirty="0">
                          <a:latin typeface="Sylfaen"/>
                          <a:cs typeface="Sylfaen"/>
                        </a:rPr>
                        <a:t>მედიკამენტების</a:t>
                      </a:r>
                      <a:r>
                        <a:rPr sz="1200" spc="-10" dirty="0">
                          <a:latin typeface="Sylfaen"/>
                          <a:cs typeface="Sylfaen"/>
                        </a:rPr>
                        <a:t> </a:t>
                      </a:r>
                      <a:r>
                        <a:rPr sz="1200" spc="-25" dirty="0">
                          <a:latin typeface="Sylfaen"/>
                          <a:cs typeface="Sylfaen"/>
                        </a:rPr>
                        <a:t>დაფინანსების</a:t>
                      </a:r>
                      <a:r>
                        <a:rPr sz="1200" spc="5" dirty="0">
                          <a:latin typeface="Sylfaen"/>
                          <a:cs typeface="Sylfaen"/>
                        </a:rPr>
                        <a:t> </a:t>
                      </a:r>
                      <a:r>
                        <a:rPr sz="1200" spc="25" dirty="0">
                          <a:latin typeface="Sylfaen"/>
                          <a:cs typeface="Sylfaen"/>
                        </a:rPr>
                        <a:t>ქვეპროგრამა</a:t>
                      </a:r>
                      <a:r>
                        <a:rPr sz="1200" b="0" spc="25" dirty="0">
                          <a:latin typeface="Calibri Light"/>
                          <a:cs typeface="Calibri Light"/>
                        </a:rPr>
                        <a:t>:</a:t>
                      </a:r>
                      <a:endParaRPr sz="1200" dirty="0">
                        <a:latin typeface="Calibri Light"/>
                        <a:cs typeface="Calibri Light"/>
                      </a:endParaRPr>
                    </a:p>
                    <a:p>
                      <a:pPr marL="457200">
                        <a:lnSpc>
                          <a:spcPct val="100000"/>
                        </a:lnSpc>
                        <a:spcBef>
                          <a:spcPts val="490"/>
                        </a:spcBef>
                      </a:pPr>
                      <a:r>
                        <a:rPr sz="1200" spc="-5" dirty="0">
                          <a:latin typeface="Sylfaen"/>
                          <a:cs typeface="Sylfaen"/>
                        </a:rPr>
                        <a:t>დახმარება</a:t>
                      </a:r>
                      <a:r>
                        <a:rPr sz="1200" spc="-30" dirty="0">
                          <a:latin typeface="Sylfaen"/>
                          <a:cs typeface="Sylfaen"/>
                        </a:rPr>
                        <a:t> </a:t>
                      </a:r>
                      <a:r>
                        <a:rPr sz="1200" spc="-10" dirty="0" err="1">
                          <a:latin typeface="Sylfaen"/>
                          <a:cs typeface="Sylfaen"/>
                        </a:rPr>
                        <a:t>გაეწია</a:t>
                      </a:r>
                      <a:r>
                        <a:rPr sz="1200" spc="-30" dirty="0">
                          <a:latin typeface="Sylfaen"/>
                          <a:cs typeface="Sylfaen"/>
                        </a:rPr>
                        <a:t> </a:t>
                      </a:r>
                      <a:r>
                        <a:rPr sz="1200" b="0" spc="5" baseline="0" dirty="0" smtClean="0">
                          <a:solidFill>
                            <a:srgbClr val="C00000"/>
                          </a:solidFill>
                          <a:latin typeface="Calibri Light"/>
                          <a:cs typeface="Calibri Light"/>
                        </a:rPr>
                        <a:t> 866 </a:t>
                      </a:r>
                      <a:r>
                        <a:rPr sz="1200" spc="-15" dirty="0" err="1" smtClean="0">
                          <a:latin typeface="Sylfaen"/>
                          <a:cs typeface="Sylfaen"/>
                        </a:rPr>
                        <a:t>ბენეფიციარს</a:t>
                      </a:r>
                      <a:r>
                        <a:rPr sz="1200" b="0" spc="-15" dirty="0">
                          <a:latin typeface="Calibri Light"/>
                          <a:cs typeface="Calibri Light"/>
                        </a:rPr>
                        <a:t>,</a:t>
                      </a:r>
                      <a:r>
                        <a:rPr sz="1200" b="0" dirty="0">
                          <a:latin typeface="Calibri Light"/>
                          <a:cs typeface="Calibri Light"/>
                        </a:rPr>
                        <a:t> </a:t>
                      </a:r>
                      <a:r>
                        <a:rPr sz="1200" spc="25" dirty="0">
                          <a:latin typeface="Sylfaen"/>
                          <a:cs typeface="Sylfaen"/>
                        </a:rPr>
                        <a:t>საერთო</a:t>
                      </a:r>
                      <a:r>
                        <a:rPr sz="1200" spc="-15" dirty="0">
                          <a:latin typeface="Sylfaen"/>
                          <a:cs typeface="Sylfaen"/>
                        </a:rPr>
                        <a:t> </a:t>
                      </a:r>
                      <a:r>
                        <a:rPr sz="1200" spc="-50" dirty="0">
                          <a:latin typeface="Sylfaen"/>
                          <a:cs typeface="Sylfaen"/>
                        </a:rPr>
                        <a:t>თანხით</a:t>
                      </a:r>
                      <a:r>
                        <a:rPr sz="1200" spc="-25" dirty="0">
                          <a:latin typeface="Sylfaen"/>
                          <a:cs typeface="Sylfaen"/>
                        </a:rPr>
                        <a:t> </a:t>
                      </a:r>
                      <a:r>
                        <a:rPr sz="1200" b="0" dirty="0">
                          <a:latin typeface="Calibri Light"/>
                          <a:cs typeface="Calibri Light"/>
                        </a:rPr>
                        <a:t>- </a:t>
                      </a:r>
                      <a:r>
                        <a:rPr lang="en-US" sz="1200" b="0" dirty="0" smtClean="0">
                          <a:solidFill>
                            <a:srgbClr val="FF0000"/>
                          </a:solidFill>
                          <a:latin typeface="Calibri Light"/>
                          <a:cs typeface="Calibri Light"/>
                        </a:rPr>
                        <a:t>203</a:t>
                      </a:r>
                      <a:r>
                        <a:rPr lang="ka-GE" sz="1200" b="0" dirty="0" smtClean="0">
                          <a:solidFill>
                            <a:srgbClr val="FF0000"/>
                          </a:solidFill>
                          <a:latin typeface="Calibri Light"/>
                          <a:cs typeface="Calibri Light"/>
                        </a:rPr>
                        <a:t> </a:t>
                      </a:r>
                      <a:r>
                        <a:rPr lang="en-US" sz="1200" b="0" dirty="0" smtClean="0">
                          <a:solidFill>
                            <a:srgbClr val="FF0000"/>
                          </a:solidFill>
                          <a:latin typeface="Calibri Light"/>
                          <a:cs typeface="Calibri Light"/>
                        </a:rPr>
                        <a:t>911</a:t>
                      </a:r>
                      <a:r>
                        <a:rPr sz="1200" b="0" baseline="0" dirty="0" smtClean="0">
                          <a:solidFill>
                            <a:srgbClr val="FF0000"/>
                          </a:solidFill>
                          <a:latin typeface="Calibri Light"/>
                          <a:cs typeface="Calibri Light"/>
                        </a:rPr>
                        <a:t>  </a:t>
                      </a:r>
                      <a:r>
                        <a:rPr sz="1200" spc="30" dirty="0" err="1" smtClean="0">
                          <a:latin typeface="Sylfaen"/>
                          <a:cs typeface="Sylfaen"/>
                        </a:rPr>
                        <a:t>ლარი</a:t>
                      </a:r>
                      <a:r>
                        <a:rPr sz="1200" b="0" spc="30" dirty="0">
                          <a:latin typeface="Calibri Light"/>
                          <a:cs typeface="Calibri Light"/>
                        </a:rPr>
                        <a:t>;</a:t>
                      </a:r>
                      <a:endParaRPr sz="1200" dirty="0">
                        <a:latin typeface="Calibri Light"/>
                        <a:cs typeface="Calibri Light"/>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CECEC"/>
                    </a:solidFill>
                  </a:tcPr>
                </a:tc>
              </a:tr>
              <a:tr h="738534">
                <a:tc>
                  <a:txBody>
                    <a:bodyPr/>
                    <a:lstStyle/>
                    <a:p>
                      <a:pPr marL="228600">
                        <a:lnSpc>
                          <a:spcPct val="100000"/>
                        </a:lnSpc>
                        <a:spcBef>
                          <a:spcPts val="235"/>
                        </a:spcBef>
                      </a:pPr>
                      <a:r>
                        <a:rPr sz="1200" b="0" dirty="0">
                          <a:latin typeface="Calibri Light"/>
                          <a:cs typeface="Calibri Light"/>
                        </a:rPr>
                        <a:t>14.</a:t>
                      </a:r>
                      <a:r>
                        <a:rPr sz="1200" b="0" spc="5" dirty="0">
                          <a:latin typeface="Calibri Light"/>
                          <a:cs typeface="Calibri Light"/>
                        </a:rPr>
                        <a:t> </a:t>
                      </a:r>
                      <a:r>
                        <a:rPr sz="1200" spc="-5" dirty="0">
                          <a:latin typeface="Sylfaen"/>
                          <a:cs typeface="Sylfaen"/>
                        </a:rPr>
                        <a:t>ონკოლოგიური</a:t>
                      </a:r>
                      <a:r>
                        <a:rPr sz="1200" spc="-20" dirty="0">
                          <a:latin typeface="Sylfaen"/>
                          <a:cs typeface="Sylfaen"/>
                        </a:rPr>
                        <a:t> </a:t>
                      </a:r>
                      <a:r>
                        <a:rPr sz="1200" spc="-30" dirty="0">
                          <a:latin typeface="Sylfaen"/>
                          <a:cs typeface="Sylfaen"/>
                        </a:rPr>
                        <a:t>დაავადებების</a:t>
                      </a:r>
                      <a:r>
                        <a:rPr sz="1200" spc="-20" dirty="0">
                          <a:latin typeface="Sylfaen"/>
                          <a:cs typeface="Sylfaen"/>
                        </a:rPr>
                        <a:t> </a:t>
                      </a:r>
                      <a:r>
                        <a:rPr sz="1200" spc="10" dirty="0">
                          <a:latin typeface="Sylfaen"/>
                          <a:cs typeface="Sylfaen"/>
                        </a:rPr>
                        <a:t>მქონე</a:t>
                      </a:r>
                      <a:r>
                        <a:rPr sz="1200" spc="-30" dirty="0">
                          <a:latin typeface="Sylfaen"/>
                          <a:cs typeface="Sylfaen"/>
                        </a:rPr>
                        <a:t> </a:t>
                      </a:r>
                      <a:r>
                        <a:rPr sz="1200" spc="-10" dirty="0">
                          <a:latin typeface="Sylfaen"/>
                          <a:cs typeface="Sylfaen"/>
                        </a:rPr>
                        <a:t>პირთა</a:t>
                      </a:r>
                      <a:r>
                        <a:rPr sz="1200" spc="-30" dirty="0">
                          <a:latin typeface="Sylfaen"/>
                          <a:cs typeface="Sylfaen"/>
                        </a:rPr>
                        <a:t> </a:t>
                      </a:r>
                      <a:r>
                        <a:rPr sz="1200" spc="-25" dirty="0">
                          <a:latin typeface="Sylfaen"/>
                          <a:cs typeface="Sylfaen"/>
                        </a:rPr>
                        <a:t>დაფინანსების</a:t>
                      </a:r>
                      <a:r>
                        <a:rPr sz="1200" spc="-15" dirty="0">
                          <a:latin typeface="Sylfaen"/>
                          <a:cs typeface="Sylfaen"/>
                        </a:rPr>
                        <a:t> </a:t>
                      </a:r>
                      <a:r>
                        <a:rPr sz="1200" spc="25" dirty="0">
                          <a:latin typeface="Sylfaen"/>
                          <a:cs typeface="Sylfaen"/>
                        </a:rPr>
                        <a:t>ქვეპროგრამა</a:t>
                      </a:r>
                      <a:r>
                        <a:rPr sz="1200" b="0" spc="25" dirty="0">
                          <a:latin typeface="Calibri Light"/>
                          <a:cs typeface="Calibri Light"/>
                        </a:rPr>
                        <a:t>:</a:t>
                      </a:r>
                      <a:endParaRPr sz="1200" dirty="0">
                        <a:latin typeface="Calibri Light"/>
                        <a:cs typeface="Calibri Light"/>
                      </a:endParaRPr>
                    </a:p>
                    <a:p>
                      <a:pPr marL="457200">
                        <a:lnSpc>
                          <a:spcPct val="100000"/>
                        </a:lnSpc>
                        <a:spcBef>
                          <a:spcPts val="490"/>
                        </a:spcBef>
                      </a:pPr>
                      <a:r>
                        <a:rPr sz="1200" spc="-5" dirty="0">
                          <a:latin typeface="Sylfaen"/>
                          <a:cs typeface="Sylfaen"/>
                        </a:rPr>
                        <a:t>დახმარება</a:t>
                      </a:r>
                      <a:r>
                        <a:rPr sz="1200" spc="-30" dirty="0">
                          <a:latin typeface="Sylfaen"/>
                          <a:cs typeface="Sylfaen"/>
                        </a:rPr>
                        <a:t> </a:t>
                      </a:r>
                      <a:r>
                        <a:rPr sz="1200" spc="-10" dirty="0" err="1">
                          <a:latin typeface="Sylfaen"/>
                          <a:cs typeface="Sylfaen"/>
                        </a:rPr>
                        <a:t>გაეწია</a:t>
                      </a:r>
                      <a:r>
                        <a:rPr sz="1200" spc="-30" dirty="0">
                          <a:latin typeface="Sylfaen"/>
                          <a:cs typeface="Sylfaen"/>
                        </a:rPr>
                        <a:t> </a:t>
                      </a:r>
                      <a:r>
                        <a:rPr sz="1200" spc="-30" dirty="0" smtClean="0">
                          <a:solidFill>
                            <a:srgbClr val="FF0000"/>
                          </a:solidFill>
                          <a:latin typeface="Sylfaen"/>
                          <a:cs typeface="Sylfaen"/>
                        </a:rPr>
                        <a:t>226</a:t>
                      </a:r>
                      <a:r>
                        <a:rPr sz="1200" spc="-30" baseline="0" dirty="0" smtClean="0">
                          <a:latin typeface="Sylfaen"/>
                          <a:cs typeface="Sylfaen"/>
                        </a:rPr>
                        <a:t> </a:t>
                      </a:r>
                      <a:r>
                        <a:rPr sz="1200" spc="-15" dirty="0" err="1" smtClean="0">
                          <a:latin typeface="Sylfaen"/>
                          <a:cs typeface="Sylfaen"/>
                        </a:rPr>
                        <a:t>ბენეფიციარს</a:t>
                      </a:r>
                      <a:r>
                        <a:rPr sz="1200" b="0" spc="-15" dirty="0">
                          <a:latin typeface="Calibri Light"/>
                          <a:cs typeface="Calibri Light"/>
                        </a:rPr>
                        <a:t>,</a:t>
                      </a:r>
                      <a:r>
                        <a:rPr sz="1200" b="0" spc="-5" dirty="0">
                          <a:latin typeface="Calibri Light"/>
                          <a:cs typeface="Calibri Light"/>
                        </a:rPr>
                        <a:t> </a:t>
                      </a:r>
                      <a:r>
                        <a:rPr sz="1200" spc="25" dirty="0">
                          <a:latin typeface="Sylfaen"/>
                          <a:cs typeface="Sylfaen"/>
                        </a:rPr>
                        <a:t>საერთო</a:t>
                      </a:r>
                      <a:r>
                        <a:rPr sz="1200" spc="-15" dirty="0">
                          <a:latin typeface="Sylfaen"/>
                          <a:cs typeface="Sylfaen"/>
                        </a:rPr>
                        <a:t> </a:t>
                      </a:r>
                      <a:r>
                        <a:rPr sz="1200" spc="-50" dirty="0" err="1">
                          <a:latin typeface="Sylfaen"/>
                          <a:cs typeface="Sylfaen"/>
                        </a:rPr>
                        <a:t>თანხით</a:t>
                      </a:r>
                      <a:r>
                        <a:rPr sz="1200" spc="-20" dirty="0">
                          <a:latin typeface="Sylfaen"/>
                          <a:cs typeface="Sylfaen"/>
                        </a:rPr>
                        <a:t> </a:t>
                      </a:r>
                      <a:r>
                        <a:rPr sz="1200" b="0" dirty="0" smtClean="0">
                          <a:latin typeface="Calibri Light"/>
                          <a:cs typeface="Calibri Light"/>
                        </a:rPr>
                        <a:t>- </a:t>
                      </a:r>
                      <a:r>
                        <a:rPr lang="en-US" sz="1200" b="0" dirty="0" smtClean="0">
                          <a:solidFill>
                            <a:srgbClr val="FF0000"/>
                          </a:solidFill>
                          <a:latin typeface="Calibri Light"/>
                          <a:cs typeface="Calibri Light"/>
                        </a:rPr>
                        <a:t>210</a:t>
                      </a:r>
                      <a:r>
                        <a:rPr lang="ka-GE" sz="1200" b="0" dirty="0" smtClean="0">
                          <a:solidFill>
                            <a:srgbClr val="FF0000"/>
                          </a:solidFill>
                          <a:latin typeface="Calibri Light"/>
                          <a:cs typeface="Calibri Light"/>
                        </a:rPr>
                        <a:t> </a:t>
                      </a:r>
                      <a:r>
                        <a:rPr lang="en-US" sz="1200" b="0" dirty="0" smtClean="0">
                          <a:solidFill>
                            <a:srgbClr val="FF0000"/>
                          </a:solidFill>
                          <a:latin typeface="Calibri Light"/>
                          <a:cs typeface="Calibri Light"/>
                        </a:rPr>
                        <a:t>488</a:t>
                      </a:r>
                      <a:r>
                        <a:rPr sz="1200" b="0" spc="-5" dirty="0" smtClean="0">
                          <a:solidFill>
                            <a:srgbClr val="FF0000"/>
                          </a:solidFill>
                          <a:latin typeface="Calibri Light"/>
                          <a:cs typeface="Calibri Light"/>
                        </a:rPr>
                        <a:t> </a:t>
                      </a:r>
                      <a:r>
                        <a:rPr sz="1200" spc="30" dirty="0" err="1" smtClean="0">
                          <a:latin typeface="Sylfaen"/>
                          <a:cs typeface="Sylfaen"/>
                        </a:rPr>
                        <a:t>ლარი</a:t>
                      </a:r>
                      <a:r>
                        <a:rPr sz="1200" b="0" spc="30" dirty="0">
                          <a:latin typeface="Calibri Light"/>
                          <a:cs typeface="Calibri Light"/>
                        </a:rPr>
                        <a:t>;</a:t>
                      </a:r>
                      <a:endParaRPr sz="1200" dirty="0">
                        <a:latin typeface="Calibri Light"/>
                        <a:cs typeface="Calibri Light"/>
                      </a:endParaRPr>
                    </a:p>
                  </a:txBody>
                  <a:tcPr marL="0" marR="0" marT="298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CECEC"/>
                    </a:solidFill>
                  </a:tcPr>
                </a:tc>
              </a:tr>
              <a:tr h="906506">
                <a:tc>
                  <a:txBody>
                    <a:bodyPr/>
                    <a:lstStyle/>
                    <a:p>
                      <a:pPr marL="457200" marR="83185" indent="-229235">
                        <a:lnSpc>
                          <a:spcPts val="1930"/>
                        </a:lnSpc>
                        <a:spcBef>
                          <a:spcPts val="20"/>
                        </a:spcBef>
                      </a:pPr>
                      <a:r>
                        <a:rPr sz="1200" b="0" dirty="0">
                          <a:latin typeface="Calibri Light"/>
                          <a:cs typeface="Calibri Light"/>
                        </a:rPr>
                        <a:t>15. </a:t>
                      </a:r>
                      <a:r>
                        <a:rPr sz="1200" spc="5" dirty="0">
                          <a:latin typeface="Sylfaen"/>
                          <a:cs typeface="Sylfaen"/>
                        </a:rPr>
                        <a:t>სახელმწიფო</a:t>
                      </a:r>
                      <a:r>
                        <a:rPr sz="1200" spc="10" dirty="0">
                          <a:latin typeface="Sylfaen"/>
                          <a:cs typeface="Sylfaen"/>
                        </a:rPr>
                        <a:t> </a:t>
                      </a:r>
                      <a:r>
                        <a:rPr sz="1200" spc="-45" dirty="0">
                          <a:latin typeface="Sylfaen"/>
                          <a:cs typeface="Sylfaen"/>
                        </a:rPr>
                        <a:t>მზრუნველობის</a:t>
                      </a:r>
                      <a:r>
                        <a:rPr sz="1200" spc="-40" dirty="0">
                          <a:latin typeface="Sylfaen"/>
                          <a:cs typeface="Sylfaen"/>
                        </a:rPr>
                        <a:t> </a:t>
                      </a:r>
                      <a:r>
                        <a:rPr sz="1200" spc="-15" dirty="0">
                          <a:latin typeface="Sylfaen"/>
                          <a:cs typeface="Sylfaen"/>
                        </a:rPr>
                        <a:t>ქვეშ</a:t>
                      </a:r>
                      <a:r>
                        <a:rPr sz="1200" spc="-10" dirty="0">
                          <a:latin typeface="Sylfaen"/>
                          <a:cs typeface="Sylfaen"/>
                        </a:rPr>
                        <a:t> </a:t>
                      </a:r>
                      <a:r>
                        <a:rPr sz="1200" spc="5" dirty="0">
                          <a:latin typeface="Sylfaen"/>
                          <a:cs typeface="Sylfaen"/>
                        </a:rPr>
                        <a:t>მყოფი</a:t>
                      </a:r>
                      <a:r>
                        <a:rPr sz="1200" spc="10" dirty="0">
                          <a:latin typeface="Sylfaen"/>
                          <a:cs typeface="Sylfaen"/>
                        </a:rPr>
                        <a:t> </a:t>
                      </a:r>
                      <a:r>
                        <a:rPr sz="1200" b="0" spc="-20" dirty="0">
                          <a:latin typeface="Calibri Light"/>
                          <a:cs typeface="Calibri Light"/>
                        </a:rPr>
                        <a:t>(</a:t>
                      </a:r>
                      <a:r>
                        <a:rPr sz="1200" spc="-20" dirty="0">
                          <a:latin typeface="Sylfaen"/>
                          <a:cs typeface="Sylfaen"/>
                        </a:rPr>
                        <a:t>მცირე</a:t>
                      </a:r>
                      <a:r>
                        <a:rPr sz="1200" spc="-15" dirty="0">
                          <a:latin typeface="Sylfaen"/>
                          <a:cs typeface="Sylfaen"/>
                        </a:rPr>
                        <a:t> </a:t>
                      </a:r>
                      <a:r>
                        <a:rPr sz="1200" spc="-30" dirty="0">
                          <a:latin typeface="Sylfaen"/>
                          <a:cs typeface="Sylfaen"/>
                        </a:rPr>
                        <a:t>საოჯახო</a:t>
                      </a:r>
                      <a:r>
                        <a:rPr sz="1200" spc="-25" dirty="0">
                          <a:latin typeface="Sylfaen"/>
                          <a:cs typeface="Sylfaen"/>
                        </a:rPr>
                        <a:t> </a:t>
                      </a:r>
                      <a:r>
                        <a:rPr sz="1200" spc="-80" dirty="0">
                          <a:latin typeface="Sylfaen"/>
                          <a:cs typeface="Sylfaen"/>
                        </a:rPr>
                        <a:t>ტიპის</a:t>
                      </a:r>
                      <a:r>
                        <a:rPr sz="1200" spc="-75" dirty="0">
                          <a:latin typeface="Sylfaen"/>
                          <a:cs typeface="Sylfaen"/>
                        </a:rPr>
                        <a:t> </a:t>
                      </a:r>
                      <a:r>
                        <a:rPr sz="1200" spc="-20" dirty="0">
                          <a:latin typeface="Sylfaen"/>
                          <a:cs typeface="Sylfaen"/>
                        </a:rPr>
                        <a:t>სახლებში</a:t>
                      </a:r>
                      <a:r>
                        <a:rPr sz="1200" spc="-15" dirty="0">
                          <a:latin typeface="Sylfaen"/>
                          <a:cs typeface="Sylfaen"/>
                        </a:rPr>
                        <a:t> </a:t>
                      </a:r>
                      <a:r>
                        <a:rPr sz="1200" spc="-20" dirty="0">
                          <a:latin typeface="Sylfaen"/>
                          <a:cs typeface="Sylfaen"/>
                        </a:rPr>
                        <a:t>მცხოვრები</a:t>
                      </a:r>
                      <a:r>
                        <a:rPr sz="1200" b="0" spc="-20" dirty="0">
                          <a:latin typeface="Calibri Light"/>
                          <a:cs typeface="Calibri Light"/>
                        </a:rPr>
                        <a:t>)</a:t>
                      </a:r>
                      <a:r>
                        <a:rPr sz="1200" b="0" spc="-15" dirty="0">
                          <a:latin typeface="Calibri Light"/>
                          <a:cs typeface="Calibri Light"/>
                        </a:rPr>
                        <a:t> </a:t>
                      </a:r>
                      <a:r>
                        <a:rPr sz="1200" spc="-40" dirty="0">
                          <a:latin typeface="Sylfaen"/>
                          <a:cs typeface="Sylfaen"/>
                        </a:rPr>
                        <a:t>ბავშვების</a:t>
                      </a:r>
                      <a:r>
                        <a:rPr sz="1200" spc="-35" dirty="0">
                          <a:latin typeface="Sylfaen"/>
                          <a:cs typeface="Sylfaen"/>
                        </a:rPr>
                        <a:t> </a:t>
                      </a:r>
                      <a:r>
                        <a:rPr sz="1200" spc="-20" dirty="0">
                          <a:latin typeface="Sylfaen"/>
                          <a:cs typeface="Sylfaen"/>
                        </a:rPr>
                        <a:t>სტომატოლოგიური </a:t>
                      </a:r>
                      <a:r>
                        <a:rPr sz="1200" spc="-285" dirty="0">
                          <a:latin typeface="Sylfaen"/>
                          <a:cs typeface="Sylfaen"/>
                        </a:rPr>
                        <a:t> </a:t>
                      </a:r>
                      <a:r>
                        <a:rPr sz="1200" spc="-40" dirty="0">
                          <a:latin typeface="Sylfaen"/>
                          <a:cs typeface="Sylfaen"/>
                        </a:rPr>
                        <a:t>მომსახურების</a:t>
                      </a:r>
                      <a:r>
                        <a:rPr sz="1200" dirty="0">
                          <a:latin typeface="Sylfaen"/>
                          <a:cs typeface="Sylfaen"/>
                        </a:rPr>
                        <a:t> </a:t>
                      </a:r>
                      <a:r>
                        <a:rPr sz="1200" spc="-25" dirty="0">
                          <a:latin typeface="Sylfaen"/>
                          <a:cs typeface="Sylfaen"/>
                        </a:rPr>
                        <a:t>დაფინანსების </a:t>
                      </a:r>
                      <a:r>
                        <a:rPr sz="1200" spc="25" dirty="0">
                          <a:latin typeface="Sylfaen"/>
                          <a:cs typeface="Sylfaen"/>
                        </a:rPr>
                        <a:t>ქვეპროგრამა:</a:t>
                      </a:r>
                      <a:endParaRPr sz="1200" dirty="0">
                        <a:latin typeface="Sylfaen"/>
                        <a:cs typeface="Sylfaen"/>
                      </a:endParaRPr>
                    </a:p>
                    <a:p>
                      <a:pPr marL="457200">
                        <a:lnSpc>
                          <a:spcPct val="100000"/>
                        </a:lnSpc>
                        <a:spcBef>
                          <a:spcPts val="345"/>
                        </a:spcBef>
                      </a:pPr>
                      <a:r>
                        <a:rPr sz="1200" spc="-5" dirty="0">
                          <a:latin typeface="Sylfaen"/>
                          <a:cs typeface="Sylfaen"/>
                        </a:rPr>
                        <a:t>დახმარება</a:t>
                      </a:r>
                      <a:r>
                        <a:rPr sz="1200" spc="-35" dirty="0">
                          <a:latin typeface="Sylfaen"/>
                          <a:cs typeface="Sylfaen"/>
                        </a:rPr>
                        <a:t> </a:t>
                      </a:r>
                      <a:r>
                        <a:rPr sz="1200" spc="-10" dirty="0" err="1">
                          <a:latin typeface="Sylfaen"/>
                          <a:cs typeface="Sylfaen"/>
                        </a:rPr>
                        <a:t>გაეწია</a:t>
                      </a:r>
                      <a:r>
                        <a:rPr sz="1200" spc="-30" dirty="0">
                          <a:latin typeface="Sylfaen"/>
                          <a:cs typeface="Sylfaen"/>
                        </a:rPr>
                        <a:t> </a:t>
                      </a:r>
                      <a:r>
                        <a:rPr sz="1200" b="0" spc="0" dirty="0">
                          <a:solidFill>
                            <a:srgbClr val="C00000"/>
                          </a:solidFill>
                          <a:latin typeface="Calibri Light"/>
                          <a:cs typeface="Calibri Light"/>
                        </a:rPr>
                        <a:t>6</a:t>
                      </a:r>
                      <a:r>
                        <a:rPr sz="1200" b="0" spc="5" dirty="0" smtClean="0">
                          <a:solidFill>
                            <a:srgbClr val="C00000"/>
                          </a:solidFill>
                          <a:latin typeface="Calibri Light"/>
                          <a:cs typeface="Calibri Light"/>
                        </a:rPr>
                        <a:t> </a:t>
                      </a:r>
                      <a:r>
                        <a:rPr sz="1200" spc="-15" dirty="0">
                          <a:latin typeface="Sylfaen"/>
                          <a:cs typeface="Sylfaen"/>
                        </a:rPr>
                        <a:t>ბენეფიციარს</a:t>
                      </a:r>
                      <a:r>
                        <a:rPr sz="1200" b="0" spc="-15" dirty="0">
                          <a:latin typeface="Calibri Light"/>
                          <a:cs typeface="Calibri Light"/>
                        </a:rPr>
                        <a:t>,</a:t>
                      </a:r>
                      <a:r>
                        <a:rPr sz="1200" b="0" spc="-5" dirty="0">
                          <a:latin typeface="Calibri Light"/>
                          <a:cs typeface="Calibri Light"/>
                        </a:rPr>
                        <a:t> </a:t>
                      </a:r>
                      <a:r>
                        <a:rPr sz="1200" spc="25" dirty="0">
                          <a:latin typeface="Sylfaen"/>
                          <a:cs typeface="Sylfaen"/>
                        </a:rPr>
                        <a:t>საერთო</a:t>
                      </a:r>
                      <a:r>
                        <a:rPr sz="1200" spc="-25" dirty="0">
                          <a:latin typeface="Sylfaen"/>
                          <a:cs typeface="Sylfaen"/>
                        </a:rPr>
                        <a:t> </a:t>
                      </a:r>
                      <a:r>
                        <a:rPr sz="1200" spc="-50" dirty="0">
                          <a:latin typeface="Sylfaen"/>
                          <a:cs typeface="Sylfaen"/>
                        </a:rPr>
                        <a:t>თანხით</a:t>
                      </a:r>
                      <a:r>
                        <a:rPr sz="1200" spc="-20" dirty="0">
                          <a:latin typeface="Sylfaen"/>
                          <a:cs typeface="Sylfaen"/>
                        </a:rPr>
                        <a:t> </a:t>
                      </a:r>
                      <a:r>
                        <a:rPr sz="1200" b="0" dirty="0">
                          <a:latin typeface="Calibri Light"/>
                          <a:cs typeface="Calibri Light"/>
                        </a:rPr>
                        <a:t>-</a:t>
                      </a:r>
                      <a:r>
                        <a:rPr sz="1200" b="0" spc="-5" dirty="0">
                          <a:latin typeface="Calibri Light"/>
                          <a:cs typeface="Calibri Light"/>
                        </a:rPr>
                        <a:t> </a:t>
                      </a:r>
                      <a:r>
                        <a:rPr lang="en-US" sz="1200" b="0" spc="-5" dirty="0" smtClean="0">
                          <a:solidFill>
                            <a:srgbClr val="FF0000"/>
                          </a:solidFill>
                          <a:latin typeface="Calibri Light"/>
                          <a:cs typeface="Calibri Light"/>
                        </a:rPr>
                        <a:t>1</a:t>
                      </a:r>
                      <a:r>
                        <a:rPr lang="ka-GE" sz="1200" b="0" spc="-5" dirty="0" smtClean="0">
                          <a:solidFill>
                            <a:srgbClr val="FF0000"/>
                          </a:solidFill>
                          <a:latin typeface="Calibri Light"/>
                          <a:cs typeface="Calibri Light"/>
                        </a:rPr>
                        <a:t> </a:t>
                      </a:r>
                      <a:r>
                        <a:rPr lang="en-US" sz="1200" b="0" spc="-5" dirty="0" smtClean="0">
                          <a:solidFill>
                            <a:srgbClr val="FF0000"/>
                          </a:solidFill>
                          <a:latin typeface="Calibri Light"/>
                          <a:cs typeface="Calibri Light"/>
                        </a:rPr>
                        <a:t>464</a:t>
                      </a:r>
                      <a:r>
                        <a:rPr lang="ka-GE" sz="1200" b="0" spc="-5" dirty="0" smtClean="0">
                          <a:solidFill>
                            <a:srgbClr val="FF0000"/>
                          </a:solidFill>
                          <a:latin typeface="Calibri Light"/>
                          <a:cs typeface="Calibri Light"/>
                        </a:rPr>
                        <a:t> </a:t>
                      </a:r>
                      <a:r>
                        <a:rPr sz="1200" spc="35" dirty="0" err="1" smtClean="0">
                          <a:latin typeface="Sylfaen"/>
                          <a:cs typeface="Sylfaen"/>
                        </a:rPr>
                        <a:t>ლარი</a:t>
                      </a:r>
                      <a:r>
                        <a:rPr sz="1200" b="0" spc="35" dirty="0">
                          <a:latin typeface="Calibri Light"/>
                          <a:cs typeface="Calibri Light"/>
                        </a:rPr>
                        <a:t>;</a:t>
                      </a:r>
                      <a:endParaRPr sz="1200" dirty="0">
                        <a:latin typeface="Calibri Light"/>
                        <a:cs typeface="Calibri Light"/>
                      </a:endParaRPr>
                    </a:p>
                  </a:txBody>
                  <a:tcPr marL="0" marR="0" marT="25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CECEC"/>
                    </a:solidFill>
                  </a:tcPr>
                </a:tc>
              </a:tr>
            </a:tbl>
          </a:graphicData>
        </a:graphic>
      </p:graphicFrame>
      <p:sp>
        <p:nvSpPr>
          <p:cNvPr id="8" name="object 8"/>
          <p:cNvSpPr txBox="1"/>
          <p:nvPr/>
        </p:nvSpPr>
        <p:spPr>
          <a:xfrm>
            <a:off x="701039" y="6096000"/>
            <a:ext cx="8819515" cy="1336584"/>
          </a:xfrm>
          <a:prstGeom prst="rect">
            <a:avLst/>
          </a:prstGeom>
          <a:solidFill>
            <a:srgbClr val="ECECEC"/>
          </a:solidFill>
          <a:ln w="12192">
            <a:solidFill>
              <a:srgbClr val="FFFFFF"/>
            </a:solidFill>
          </a:ln>
        </p:spPr>
        <p:txBody>
          <a:bodyPr vert="horz" wrap="square" lIns="0" tIns="22225" rIns="0" bIns="0" rtlCol="0">
            <a:spAutoFit/>
          </a:bodyPr>
          <a:lstStyle/>
          <a:p>
            <a:pPr marL="457200" marR="3034030" indent="-229235">
              <a:lnSpc>
                <a:spcPct val="134300"/>
              </a:lnSpc>
              <a:spcBef>
                <a:spcPts val="175"/>
              </a:spcBef>
            </a:pPr>
            <a:r>
              <a:rPr sz="1200" b="0" dirty="0">
                <a:latin typeface="Calibri Light"/>
                <a:cs typeface="Calibri Light"/>
              </a:rPr>
              <a:t>16. </a:t>
            </a:r>
            <a:r>
              <a:rPr sz="1200" spc="5" dirty="0" err="1" smtClean="0">
                <a:latin typeface="Sylfaen"/>
                <a:cs typeface="Sylfaen"/>
              </a:rPr>
              <a:t>კოხლეარული</a:t>
            </a:r>
            <a:r>
              <a:rPr sz="1200" spc="5" dirty="0" smtClean="0">
                <a:latin typeface="Sylfaen"/>
                <a:cs typeface="Sylfaen"/>
              </a:rPr>
              <a:t> </a:t>
            </a:r>
            <a:r>
              <a:rPr sz="1200" spc="-30" dirty="0">
                <a:latin typeface="Sylfaen"/>
                <a:cs typeface="Sylfaen"/>
              </a:rPr>
              <a:t>იმპლანტის </a:t>
            </a:r>
            <a:r>
              <a:rPr sz="1200" spc="10" dirty="0">
                <a:latin typeface="Sylfaen"/>
                <a:cs typeface="Sylfaen"/>
              </a:rPr>
              <a:t>მომხმარებელთა </a:t>
            </a:r>
            <a:r>
              <a:rPr sz="1200" spc="-20" dirty="0">
                <a:latin typeface="Sylfaen"/>
                <a:cs typeface="Sylfaen"/>
              </a:rPr>
              <a:t>თანადაფინანსების </a:t>
            </a:r>
            <a:r>
              <a:rPr sz="1200" spc="25" dirty="0">
                <a:latin typeface="Sylfaen"/>
                <a:cs typeface="Sylfaen"/>
              </a:rPr>
              <a:t>ქვეპროგრამა</a:t>
            </a:r>
            <a:r>
              <a:rPr sz="1200" b="0" spc="25" dirty="0">
                <a:latin typeface="Calibri Light"/>
                <a:cs typeface="Calibri Light"/>
              </a:rPr>
              <a:t>: </a:t>
            </a:r>
            <a:r>
              <a:rPr sz="1200" b="0" spc="-260" dirty="0">
                <a:latin typeface="Calibri Light"/>
                <a:cs typeface="Calibri Light"/>
              </a:rPr>
              <a:t> </a:t>
            </a:r>
            <a:r>
              <a:rPr sz="1200" spc="-5" dirty="0">
                <a:latin typeface="Sylfaen"/>
                <a:cs typeface="Sylfaen"/>
              </a:rPr>
              <a:t>დახმარება</a:t>
            </a:r>
            <a:r>
              <a:rPr sz="1200" spc="-35" dirty="0">
                <a:latin typeface="Sylfaen"/>
                <a:cs typeface="Sylfaen"/>
              </a:rPr>
              <a:t> </a:t>
            </a:r>
            <a:r>
              <a:rPr sz="1200" spc="-10" dirty="0" err="1">
                <a:latin typeface="Sylfaen"/>
                <a:cs typeface="Sylfaen"/>
              </a:rPr>
              <a:t>გაეწია</a:t>
            </a:r>
            <a:r>
              <a:rPr sz="1200" spc="-30" dirty="0">
                <a:latin typeface="Sylfaen"/>
                <a:cs typeface="Sylfaen"/>
              </a:rPr>
              <a:t> </a:t>
            </a:r>
            <a:r>
              <a:rPr sz="1200" dirty="0">
                <a:solidFill>
                  <a:srgbClr val="C00000"/>
                </a:solidFill>
                <a:latin typeface="Calibri Light"/>
                <a:cs typeface="Calibri Light"/>
              </a:rPr>
              <a:t>1</a:t>
            </a:r>
            <a:r>
              <a:rPr sz="1200" b="0" spc="5" dirty="0" smtClean="0">
                <a:solidFill>
                  <a:srgbClr val="C00000"/>
                </a:solidFill>
                <a:latin typeface="Calibri Light"/>
                <a:cs typeface="Calibri Light"/>
              </a:rPr>
              <a:t> </a:t>
            </a:r>
            <a:r>
              <a:rPr sz="1200" spc="-15" dirty="0">
                <a:latin typeface="Sylfaen"/>
                <a:cs typeface="Sylfaen"/>
              </a:rPr>
              <a:t>ბენეფიციარს</a:t>
            </a:r>
            <a:r>
              <a:rPr sz="1200" b="0" spc="-15" dirty="0">
                <a:latin typeface="Calibri Light"/>
                <a:cs typeface="Calibri Light"/>
              </a:rPr>
              <a:t>,</a:t>
            </a:r>
            <a:r>
              <a:rPr sz="1200" b="0" spc="-5" dirty="0">
                <a:latin typeface="Calibri Light"/>
                <a:cs typeface="Calibri Light"/>
              </a:rPr>
              <a:t> </a:t>
            </a:r>
            <a:r>
              <a:rPr sz="1200" spc="25" dirty="0">
                <a:latin typeface="Sylfaen"/>
                <a:cs typeface="Sylfaen"/>
              </a:rPr>
              <a:t>საერთო</a:t>
            </a:r>
            <a:r>
              <a:rPr sz="1200" spc="-25" dirty="0">
                <a:latin typeface="Sylfaen"/>
                <a:cs typeface="Sylfaen"/>
              </a:rPr>
              <a:t> </a:t>
            </a:r>
            <a:r>
              <a:rPr sz="1200" spc="-50" dirty="0">
                <a:latin typeface="Sylfaen"/>
                <a:cs typeface="Sylfaen"/>
              </a:rPr>
              <a:t>თანხით</a:t>
            </a:r>
            <a:r>
              <a:rPr sz="1200" spc="-20" dirty="0">
                <a:latin typeface="Sylfaen"/>
                <a:cs typeface="Sylfaen"/>
              </a:rPr>
              <a:t> </a:t>
            </a:r>
            <a:r>
              <a:rPr sz="1200" b="0" dirty="0">
                <a:latin typeface="Calibri Light"/>
                <a:cs typeface="Calibri Light"/>
              </a:rPr>
              <a:t>-</a:t>
            </a:r>
            <a:r>
              <a:rPr sz="1200" b="0" spc="5" dirty="0">
                <a:latin typeface="Calibri Light"/>
                <a:cs typeface="Calibri Light"/>
              </a:rPr>
              <a:t> </a:t>
            </a:r>
            <a:r>
              <a:rPr lang="en-US" sz="1200" spc="5" dirty="0" smtClean="0">
                <a:solidFill>
                  <a:srgbClr val="FF0000"/>
                </a:solidFill>
                <a:latin typeface="Calibri Light"/>
                <a:cs typeface="Calibri Light"/>
              </a:rPr>
              <a:t>10</a:t>
            </a:r>
            <a:r>
              <a:rPr lang="ka-GE" sz="1200" spc="5" dirty="0" smtClean="0">
                <a:solidFill>
                  <a:srgbClr val="FF0000"/>
                </a:solidFill>
                <a:latin typeface="Calibri Light"/>
                <a:cs typeface="Calibri Light"/>
              </a:rPr>
              <a:t> </a:t>
            </a:r>
            <a:r>
              <a:rPr lang="en-US" sz="1200" spc="5" dirty="0" smtClean="0">
                <a:solidFill>
                  <a:srgbClr val="FF0000"/>
                </a:solidFill>
                <a:latin typeface="Calibri Light"/>
                <a:cs typeface="Calibri Light"/>
              </a:rPr>
              <a:t>000</a:t>
            </a:r>
            <a:r>
              <a:rPr lang="ka-GE" sz="1200" spc="5" dirty="0" smtClean="0">
                <a:solidFill>
                  <a:srgbClr val="FF0000"/>
                </a:solidFill>
                <a:latin typeface="Calibri Light"/>
                <a:cs typeface="Calibri Light"/>
              </a:rPr>
              <a:t> </a:t>
            </a:r>
            <a:r>
              <a:rPr sz="1200" spc="35" dirty="0" err="1" smtClean="0">
                <a:latin typeface="Sylfaen"/>
                <a:cs typeface="Sylfaen"/>
              </a:rPr>
              <a:t>ლარი</a:t>
            </a:r>
            <a:r>
              <a:rPr sz="1200" b="0" spc="35" dirty="0" smtClean="0">
                <a:latin typeface="Calibri Light"/>
                <a:cs typeface="Calibri Light"/>
              </a:rPr>
              <a:t>.</a:t>
            </a:r>
          </a:p>
          <a:p>
            <a:pPr marL="457200" marR="3034030" indent="-229235">
              <a:lnSpc>
                <a:spcPct val="134300"/>
              </a:lnSpc>
              <a:spcBef>
                <a:spcPts val="175"/>
              </a:spcBef>
            </a:pPr>
            <a:r>
              <a:rPr lang="x-none" sz="1200" spc="35" dirty="0" smtClean="0">
                <a:latin typeface="Calibri Light"/>
                <a:cs typeface="Calibri Light"/>
              </a:rPr>
              <a:t>17. </a:t>
            </a:r>
            <a:r>
              <a:rPr lang="ka-GE" sz="1200" spc="35" dirty="0">
                <a:latin typeface="Calibri Light"/>
                <a:cs typeface="Calibri Light"/>
              </a:rPr>
              <a:t>მუსიკათერაპიის სარეაბილიტაციო კურსის დაფინანსების </a:t>
            </a:r>
            <a:r>
              <a:rPr lang="ka-GE" sz="1200" spc="35" dirty="0" smtClean="0">
                <a:latin typeface="Calibri Light"/>
                <a:cs typeface="Calibri Light"/>
              </a:rPr>
              <a:t>ქვეპროგრამა </a:t>
            </a:r>
          </a:p>
          <a:p>
            <a:pPr marL="457200" marR="3034030" indent="-229235">
              <a:lnSpc>
                <a:spcPct val="134300"/>
              </a:lnSpc>
              <a:spcBef>
                <a:spcPts val="175"/>
              </a:spcBef>
            </a:pPr>
            <a:r>
              <a:rPr lang="ka-GE" sz="1200" spc="35" dirty="0">
                <a:latin typeface="Calibri Light"/>
                <a:cs typeface="Calibri Light"/>
              </a:rPr>
              <a:t>      დახმარება გაეწია </a:t>
            </a:r>
            <a:r>
              <a:rPr lang="ka-GE" sz="1200" spc="35" dirty="0">
                <a:solidFill>
                  <a:srgbClr val="FF0000"/>
                </a:solidFill>
                <a:latin typeface="Calibri Light"/>
                <a:cs typeface="Calibri Light"/>
              </a:rPr>
              <a:t>40</a:t>
            </a:r>
            <a:r>
              <a:rPr lang="ka-GE" sz="1200" spc="35" dirty="0">
                <a:latin typeface="Calibri Light"/>
                <a:cs typeface="Calibri Light"/>
              </a:rPr>
              <a:t> ბენეფიციარს, საერთო თანხით - </a:t>
            </a:r>
            <a:r>
              <a:rPr lang="ka-GE" sz="1200" spc="35" dirty="0" smtClean="0">
                <a:solidFill>
                  <a:srgbClr val="FF0000"/>
                </a:solidFill>
                <a:latin typeface="Calibri Light"/>
                <a:cs typeface="Calibri Light"/>
              </a:rPr>
              <a:t>27 250 </a:t>
            </a:r>
            <a:r>
              <a:rPr lang="ka-GE" sz="1200" spc="35" dirty="0" smtClean="0">
                <a:latin typeface="Calibri Light"/>
                <a:cs typeface="Calibri Light"/>
              </a:rPr>
              <a:t>ლარი. </a:t>
            </a:r>
            <a:endParaRPr sz="1200" b="0" spc="35" dirty="0" smtClean="0">
              <a:latin typeface="Calibri Light"/>
              <a:cs typeface="Calibri Light"/>
            </a:endParaRPr>
          </a:p>
          <a:p>
            <a:pPr marL="457200" marR="3034030" indent="-229235">
              <a:lnSpc>
                <a:spcPct val="134300"/>
              </a:lnSpc>
              <a:spcBef>
                <a:spcPts val="175"/>
              </a:spcBef>
            </a:pPr>
            <a:endParaRPr sz="1200" dirty="0">
              <a:latin typeface="Calibri Light"/>
              <a:cs typeface="Calibri Ligh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73100" y="626110"/>
            <a:ext cx="6956425" cy="5922775"/>
          </a:xfrm>
          <a:prstGeom prst="rect">
            <a:avLst/>
          </a:prstGeom>
        </p:spPr>
        <p:txBody>
          <a:bodyPr vert="horz" wrap="square" lIns="0" tIns="12065" rIns="0" bIns="0" rtlCol="0">
            <a:spAutoFit/>
          </a:bodyPr>
          <a:lstStyle/>
          <a:p>
            <a:pPr marL="12700">
              <a:lnSpc>
                <a:spcPct val="100000"/>
              </a:lnSpc>
              <a:spcBef>
                <a:spcPts val="95"/>
              </a:spcBef>
            </a:pPr>
            <a:r>
              <a:rPr sz="1600" spc="-95" dirty="0">
                <a:solidFill>
                  <a:srgbClr val="2D74B5"/>
                </a:solidFill>
                <a:latin typeface="Sylfaen"/>
                <a:cs typeface="Sylfaen"/>
              </a:rPr>
              <a:t>კულტურის</a:t>
            </a:r>
            <a:r>
              <a:rPr sz="1600" b="0" spc="-95" dirty="0">
                <a:solidFill>
                  <a:srgbClr val="2D74B5"/>
                </a:solidFill>
                <a:latin typeface="Calibri Light"/>
                <a:cs typeface="Calibri Light"/>
              </a:rPr>
              <a:t>,</a:t>
            </a:r>
            <a:r>
              <a:rPr sz="1600" b="0" spc="10" dirty="0">
                <a:solidFill>
                  <a:srgbClr val="2D74B5"/>
                </a:solidFill>
                <a:latin typeface="Calibri Light"/>
                <a:cs typeface="Calibri Light"/>
              </a:rPr>
              <a:t> </a:t>
            </a:r>
            <a:r>
              <a:rPr sz="1600" spc="-10" dirty="0">
                <a:solidFill>
                  <a:srgbClr val="2D74B5"/>
                </a:solidFill>
                <a:latin typeface="Sylfaen"/>
                <a:cs typeface="Sylfaen"/>
              </a:rPr>
              <a:t>განათლების</a:t>
            </a:r>
            <a:r>
              <a:rPr sz="1600" b="0" spc="-10" dirty="0">
                <a:solidFill>
                  <a:srgbClr val="2D74B5"/>
                </a:solidFill>
                <a:latin typeface="Calibri Light"/>
                <a:cs typeface="Calibri Light"/>
              </a:rPr>
              <a:t>,</a:t>
            </a:r>
            <a:r>
              <a:rPr sz="1600" b="0" spc="15" dirty="0">
                <a:solidFill>
                  <a:srgbClr val="2D74B5"/>
                </a:solidFill>
                <a:latin typeface="Calibri Light"/>
                <a:cs typeface="Calibri Light"/>
              </a:rPr>
              <a:t> </a:t>
            </a:r>
            <a:r>
              <a:rPr sz="1600" spc="-15" dirty="0">
                <a:solidFill>
                  <a:srgbClr val="2D74B5"/>
                </a:solidFill>
                <a:latin typeface="Sylfaen"/>
                <a:cs typeface="Sylfaen"/>
              </a:rPr>
              <a:t>სპორტისა</a:t>
            </a:r>
            <a:r>
              <a:rPr sz="1600" spc="-20" dirty="0">
                <a:solidFill>
                  <a:srgbClr val="2D74B5"/>
                </a:solidFill>
                <a:latin typeface="Sylfaen"/>
                <a:cs typeface="Sylfaen"/>
              </a:rPr>
              <a:t> </a:t>
            </a:r>
            <a:r>
              <a:rPr sz="1600" spc="-35" dirty="0">
                <a:solidFill>
                  <a:srgbClr val="2D74B5"/>
                </a:solidFill>
                <a:latin typeface="Sylfaen"/>
                <a:cs typeface="Sylfaen"/>
              </a:rPr>
              <a:t>და</a:t>
            </a:r>
            <a:r>
              <a:rPr sz="1600" spc="-25" dirty="0">
                <a:solidFill>
                  <a:srgbClr val="2D74B5"/>
                </a:solidFill>
                <a:latin typeface="Sylfaen"/>
                <a:cs typeface="Sylfaen"/>
              </a:rPr>
              <a:t> </a:t>
            </a:r>
            <a:r>
              <a:rPr sz="1600" spc="-20" dirty="0">
                <a:solidFill>
                  <a:srgbClr val="2D74B5"/>
                </a:solidFill>
                <a:latin typeface="Sylfaen"/>
                <a:cs typeface="Sylfaen"/>
              </a:rPr>
              <a:t>ახალგაზრდობის</a:t>
            </a:r>
            <a:r>
              <a:rPr sz="1600" spc="-5" dirty="0">
                <a:solidFill>
                  <a:srgbClr val="2D74B5"/>
                </a:solidFill>
                <a:latin typeface="Sylfaen"/>
                <a:cs typeface="Sylfaen"/>
              </a:rPr>
              <a:t> </a:t>
            </a:r>
            <a:r>
              <a:rPr sz="1600" dirty="0">
                <a:solidFill>
                  <a:srgbClr val="2D74B5"/>
                </a:solidFill>
                <a:latin typeface="Sylfaen"/>
                <a:cs typeface="Sylfaen"/>
              </a:rPr>
              <a:t>საქმეთა</a:t>
            </a:r>
            <a:r>
              <a:rPr sz="1600" spc="-15" dirty="0">
                <a:solidFill>
                  <a:srgbClr val="2D74B5"/>
                </a:solidFill>
                <a:latin typeface="Sylfaen"/>
                <a:cs typeface="Sylfaen"/>
              </a:rPr>
              <a:t> </a:t>
            </a:r>
            <a:r>
              <a:rPr sz="1600" spc="-55" dirty="0">
                <a:solidFill>
                  <a:srgbClr val="2D74B5"/>
                </a:solidFill>
                <a:latin typeface="Sylfaen"/>
                <a:cs typeface="Sylfaen"/>
              </a:rPr>
              <a:t>სამსახური</a:t>
            </a:r>
            <a:endParaRPr sz="1600" dirty="0">
              <a:latin typeface="Sylfaen"/>
              <a:cs typeface="Sylfaen"/>
            </a:endParaRPr>
          </a:p>
          <a:p>
            <a:pPr>
              <a:lnSpc>
                <a:spcPct val="100000"/>
              </a:lnSpc>
              <a:spcBef>
                <a:spcPts val="25"/>
              </a:spcBef>
            </a:pPr>
            <a:endParaRPr sz="2150" dirty="0">
              <a:latin typeface="Sylfaen"/>
              <a:cs typeface="Sylfaen"/>
            </a:endParaRPr>
          </a:p>
          <a:p>
            <a:pPr marL="12700">
              <a:lnSpc>
                <a:spcPct val="100000"/>
              </a:lnSpc>
            </a:pPr>
            <a:r>
              <a:rPr sz="1300" spc="-70" dirty="0">
                <a:solidFill>
                  <a:srgbClr val="1F4E79"/>
                </a:solidFill>
                <a:latin typeface="Sylfaen"/>
                <a:cs typeface="Sylfaen"/>
              </a:rPr>
              <a:t>კულტურისა</a:t>
            </a:r>
            <a:r>
              <a:rPr sz="1300" spc="-35" dirty="0">
                <a:solidFill>
                  <a:srgbClr val="1F4E79"/>
                </a:solidFill>
                <a:latin typeface="Sylfaen"/>
                <a:cs typeface="Sylfaen"/>
              </a:rPr>
              <a:t> </a:t>
            </a:r>
            <a:r>
              <a:rPr sz="1300" spc="-20" dirty="0">
                <a:solidFill>
                  <a:srgbClr val="1F4E79"/>
                </a:solidFill>
                <a:latin typeface="Sylfaen"/>
                <a:cs typeface="Sylfaen"/>
              </a:rPr>
              <a:t>და</a:t>
            </a:r>
            <a:r>
              <a:rPr sz="1300" spc="-40" dirty="0">
                <a:solidFill>
                  <a:srgbClr val="1F4E79"/>
                </a:solidFill>
                <a:latin typeface="Sylfaen"/>
                <a:cs typeface="Sylfaen"/>
              </a:rPr>
              <a:t> </a:t>
            </a:r>
            <a:r>
              <a:rPr sz="1300" spc="-10" dirty="0">
                <a:solidFill>
                  <a:srgbClr val="1F4E79"/>
                </a:solidFill>
                <a:latin typeface="Sylfaen"/>
                <a:cs typeface="Sylfaen"/>
              </a:rPr>
              <a:t>განათლების</a:t>
            </a:r>
            <a:r>
              <a:rPr sz="1300" spc="-20" dirty="0">
                <a:solidFill>
                  <a:srgbClr val="1F4E79"/>
                </a:solidFill>
                <a:latin typeface="Sylfaen"/>
                <a:cs typeface="Sylfaen"/>
              </a:rPr>
              <a:t> </a:t>
            </a:r>
            <a:r>
              <a:rPr sz="1300" spc="20" dirty="0">
                <a:solidFill>
                  <a:srgbClr val="1F4E79"/>
                </a:solidFill>
                <a:latin typeface="Sylfaen"/>
                <a:cs typeface="Sylfaen"/>
              </a:rPr>
              <a:t>განყოფილება</a:t>
            </a:r>
            <a:endParaRPr sz="1300" dirty="0">
              <a:latin typeface="Sylfaen"/>
              <a:cs typeface="Sylfaen"/>
            </a:endParaRPr>
          </a:p>
          <a:p>
            <a:pPr>
              <a:lnSpc>
                <a:spcPct val="100000"/>
              </a:lnSpc>
              <a:spcBef>
                <a:spcPts val="15"/>
              </a:spcBef>
            </a:pPr>
            <a:endParaRPr sz="1200" dirty="0">
              <a:latin typeface="Sylfaen"/>
              <a:cs typeface="Sylfaen"/>
            </a:endParaRPr>
          </a:p>
          <a:p>
            <a:pPr marL="12700" marR="463550" algn="just">
              <a:lnSpc>
                <a:spcPct val="134200"/>
              </a:lnSpc>
              <a:spcBef>
                <a:spcPts val="5"/>
              </a:spcBef>
            </a:pPr>
            <a:r>
              <a:rPr sz="1200" spc="35" dirty="0">
                <a:latin typeface="Sylfaen"/>
                <a:cs typeface="Sylfaen"/>
              </a:rPr>
              <a:t>მსოფლიო </a:t>
            </a:r>
            <a:r>
              <a:rPr sz="1200" spc="-40" dirty="0">
                <a:latin typeface="Sylfaen"/>
                <a:cs typeface="Sylfaen"/>
              </a:rPr>
              <a:t>პანდემიის </a:t>
            </a:r>
            <a:r>
              <a:rPr sz="1200" b="0" spc="-5" dirty="0">
                <a:latin typeface="Calibri Light"/>
                <a:cs typeface="Calibri Light"/>
              </a:rPr>
              <a:t>(COVID-19) </a:t>
            </a:r>
            <a:r>
              <a:rPr sz="1200" spc="20" dirty="0">
                <a:latin typeface="Sylfaen"/>
                <a:cs typeface="Sylfaen"/>
              </a:rPr>
              <a:t>გამო</a:t>
            </a:r>
            <a:r>
              <a:rPr sz="1200" b="0" spc="20" dirty="0">
                <a:latin typeface="Calibri Light"/>
                <a:cs typeface="Calibri Light"/>
              </a:rPr>
              <a:t>, </a:t>
            </a:r>
            <a:r>
              <a:rPr sz="1200" spc="10" dirty="0">
                <a:latin typeface="Sylfaen"/>
                <a:cs typeface="Sylfaen"/>
              </a:rPr>
              <a:t>საქართველოში </a:t>
            </a:r>
            <a:r>
              <a:rPr sz="1200" spc="-30" dirty="0">
                <a:latin typeface="Sylfaen"/>
                <a:cs typeface="Sylfaen"/>
              </a:rPr>
              <a:t>დაწესებულმა </a:t>
            </a:r>
            <a:r>
              <a:rPr sz="1200" spc="-65" dirty="0">
                <a:latin typeface="Sylfaen"/>
                <a:cs typeface="Sylfaen"/>
              </a:rPr>
              <a:t>შეზღუდვებმა </a:t>
            </a:r>
            <a:r>
              <a:rPr sz="1200" spc="-30" dirty="0">
                <a:latin typeface="Sylfaen"/>
                <a:cs typeface="Sylfaen"/>
              </a:rPr>
              <a:t>ძირითადად </a:t>
            </a:r>
            <a:r>
              <a:rPr sz="1200" spc="-285" dirty="0">
                <a:latin typeface="Sylfaen"/>
                <a:cs typeface="Sylfaen"/>
              </a:rPr>
              <a:t> </a:t>
            </a:r>
            <a:r>
              <a:rPr sz="1200" spc="-70" dirty="0">
                <a:latin typeface="Sylfaen"/>
                <a:cs typeface="Sylfaen"/>
              </a:rPr>
              <a:t>მუნიციპალიტეტში</a:t>
            </a:r>
            <a:r>
              <a:rPr sz="1200" spc="-65" dirty="0">
                <a:latin typeface="Sylfaen"/>
                <a:cs typeface="Sylfaen"/>
              </a:rPr>
              <a:t> </a:t>
            </a:r>
            <a:r>
              <a:rPr sz="1200" spc="-15" dirty="0">
                <a:latin typeface="Sylfaen"/>
                <a:cs typeface="Sylfaen"/>
              </a:rPr>
              <a:t>დაგეგმილი </a:t>
            </a:r>
            <a:r>
              <a:rPr sz="1200" spc="-50" dirty="0">
                <a:latin typeface="Sylfaen"/>
                <a:cs typeface="Sylfaen"/>
              </a:rPr>
              <a:t>მასშტაბური </a:t>
            </a:r>
            <a:r>
              <a:rPr sz="1200" spc="-30" dirty="0">
                <a:latin typeface="Sylfaen"/>
                <a:cs typeface="Sylfaen"/>
              </a:rPr>
              <a:t>ღონისძიებების </a:t>
            </a:r>
            <a:r>
              <a:rPr sz="1200" dirty="0">
                <a:latin typeface="Sylfaen"/>
                <a:cs typeface="Sylfaen"/>
              </a:rPr>
              <a:t>ჩატარებას</a:t>
            </a:r>
            <a:r>
              <a:rPr sz="1200" spc="5" dirty="0">
                <a:latin typeface="Sylfaen"/>
                <a:cs typeface="Sylfaen"/>
              </a:rPr>
              <a:t> </a:t>
            </a:r>
            <a:r>
              <a:rPr sz="1200" spc="-25" dirty="0">
                <a:latin typeface="Sylfaen"/>
                <a:cs typeface="Sylfaen"/>
              </a:rPr>
              <a:t>შეუშალა </a:t>
            </a:r>
            <a:r>
              <a:rPr sz="1200" spc="-10" dirty="0">
                <a:latin typeface="Sylfaen"/>
                <a:cs typeface="Sylfaen"/>
              </a:rPr>
              <a:t>ხელი</a:t>
            </a:r>
            <a:r>
              <a:rPr sz="1200" b="0" spc="-10" dirty="0">
                <a:latin typeface="Calibri Light"/>
                <a:cs typeface="Calibri Light"/>
              </a:rPr>
              <a:t>, </a:t>
            </a:r>
            <a:r>
              <a:rPr sz="1200" spc="-85" dirty="0">
                <a:latin typeface="Sylfaen"/>
                <a:cs typeface="Sylfaen"/>
              </a:rPr>
              <a:t>თუმცა </a:t>
            </a:r>
            <a:r>
              <a:rPr sz="1200" spc="-80" dirty="0">
                <a:latin typeface="Sylfaen"/>
                <a:cs typeface="Sylfaen"/>
              </a:rPr>
              <a:t> </a:t>
            </a:r>
            <a:r>
              <a:rPr sz="1200" spc="-20" dirty="0">
                <a:latin typeface="Sylfaen"/>
                <a:cs typeface="Sylfaen"/>
              </a:rPr>
              <a:t>შექმნილი</a:t>
            </a:r>
            <a:r>
              <a:rPr sz="1200" spc="-15" dirty="0">
                <a:latin typeface="Sylfaen"/>
                <a:cs typeface="Sylfaen"/>
              </a:rPr>
              <a:t> </a:t>
            </a:r>
            <a:r>
              <a:rPr sz="1200" spc="-5" dirty="0">
                <a:latin typeface="Sylfaen"/>
                <a:cs typeface="Sylfaen"/>
              </a:rPr>
              <a:t>მდგომარეობის</a:t>
            </a:r>
            <a:r>
              <a:rPr sz="1200" dirty="0">
                <a:latin typeface="Sylfaen"/>
                <a:cs typeface="Sylfaen"/>
              </a:rPr>
              <a:t> </a:t>
            </a:r>
            <a:r>
              <a:rPr sz="1200" spc="-25" dirty="0">
                <a:latin typeface="Sylfaen"/>
                <a:cs typeface="Sylfaen"/>
              </a:rPr>
              <a:t>გათვალისწინებით</a:t>
            </a:r>
            <a:r>
              <a:rPr sz="1200" b="0" spc="-25" dirty="0">
                <a:latin typeface="Calibri Light"/>
                <a:cs typeface="Calibri Light"/>
              </a:rPr>
              <a:t>,</a:t>
            </a:r>
            <a:r>
              <a:rPr sz="1200" b="0" spc="-20" dirty="0">
                <a:latin typeface="Calibri Light"/>
                <a:cs typeface="Calibri Light"/>
              </a:rPr>
              <a:t> </a:t>
            </a:r>
            <a:r>
              <a:rPr sz="1200" spc="5" dirty="0">
                <a:latin typeface="Sylfaen"/>
                <a:cs typeface="Sylfaen"/>
              </a:rPr>
              <a:t>განხორციელდა</a:t>
            </a:r>
            <a:r>
              <a:rPr sz="1200" spc="10" dirty="0">
                <a:latin typeface="Sylfaen"/>
                <a:cs typeface="Sylfaen"/>
              </a:rPr>
              <a:t> </a:t>
            </a:r>
            <a:r>
              <a:rPr sz="1200" spc="-65" dirty="0">
                <a:latin typeface="Sylfaen"/>
                <a:cs typeface="Sylfaen"/>
              </a:rPr>
              <a:t>ისეთი</a:t>
            </a:r>
            <a:r>
              <a:rPr sz="1200" spc="-60" dirty="0">
                <a:latin typeface="Sylfaen"/>
                <a:cs typeface="Sylfaen"/>
              </a:rPr>
              <a:t> </a:t>
            </a:r>
            <a:r>
              <a:rPr sz="1200" spc="-15" dirty="0">
                <a:latin typeface="Sylfaen"/>
                <a:cs typeface="Sylfaen"/>
              </a:rPr>
              <a:t>მნიშვნელოვანი </a:t>
            </a:r>
            <a:r>
              <a:rPr sz="1200" spc="-10" dirty="0">
                <a:latin typeface="Sylfaen"/>
                <a:cs typeface="Sylfaen"/>
              </a:rPr>
              <a:t> </a:t>
            </a:r>
            <a:r>
              <a:rPr sz="1200" spc="-15" dirty="0">
                <a:latin typeface="Sylfaen"/>
                <a:cs typeface="Sylfaen"/>
              </a:rPr>
              <a:t>პროექტები</a:t>
            </a:r>
            <a:r>
              <a:rPr sz="1200" b="0" spc="-15" dirty="0">
                <a:latin typeface="Calibri Light"/>
                <a:cs typeface="Calibri Light"/>
              </a:rPr>
              <a:t>,</a:t>
            </a:r>
            <a:r>
              <a:rPr sz="1200" b="0" spc="-10" dirty="0">
                <a:latin typeface="Calibri Light"/>
                <a:cs typeface="Calibri Light"/>
              </a:rPr>
              <a:t> </a:t>
            </a:r>
            <a:r>
              <a:rPr sz="1200" spc="25" dirty="0" err="1">
                <a:latin typeface="Sylfaen"/>
                <a:cs typeface="Sylfaen"/>
              </a:rPr>
              <a:t>როგორიცაა</a:t>
            </a:r>
            <a:r>
              <a:rPr sz="1200" b="0" spc="25" dirty="0" smtClean="0">
                <a:latin typeface="Calibri Light"/>
                <a:cs typeface="Calibri Light"/>
              </a:rPr>
              <a:t>:</a:t>
            </a:r>
            <a:endParaRPr lang="en-US" sz="1200" dirty="0">
              <a:latin typeface="Calibri Light"/>
              <a:cs typeface="Calibri Light"/>
            </a:endParaRPr>
          </a:p>
          <a:p>
            <a:pPr marL="184150" marR="463550" indent="-171450" algn="just">
              <a:lnSpc>
                <a:spcPct val="134200"/>
              </a:lnSpc>
              <a:spcBef>
                <a:spcPts val="5"/>
              </a:spcBef>
              <a:buFont typeface="Wingdings" panose="05000000000000000000" pitchFamily="2" charset="2"/>
              <a:buChar char="Ø"/>
            </a:pPr>
            <a:r>
              <a:rPr lang="en-US" sz="1200" dirty="0" smtClean="0">
                <a:latin typeface="Sylfaen" panose="010A0502050306030303" pitchFamily="18" charset="0"/>
                <a:cs typeface="Calibri Light"/>
              </a:rPr>
              <a:t> </a:t>
            </a:r>
            <a:r>
              <a:rPr lang="ka-GE" sz="1200" dirty="0" smtClean="0">
                <a:latin typeface="Sylfaen" panose="010A0502050306030303" pitchFamily="18" charset="0"/>
                <a:cs typeface="Calibri Light"/>
              </a:rPr>
              <a:t>არქეოლოგიური </a:t>
            </a:r>
            <a:r>
              <a:rPr lang="ka-GE" sz="1200" dirty="0">
                <a:latin typeface="Sylfaen" panose="010A0502050306030303" pitchFamily="18" charset="0"/>
                <a:cs typeface="Calibri Light"/>
              </a:rPr>
              <a:t>ბანაკი გონიო აფსაროსის მუზეუმ </a:t>
            </a:r>
            <a:r>
              <a:rPr lang="en-US" sz="1200" dirty="0" smtClean="0">
                <a:latin typeface="Sylfaen" panose="010A0502050306030303" pitchFamily="18" charset="0"/>
                <a:cs typeface="Calibri Light"/>
              </a:rPr>
              <a:t>     </a:t>
            </a:r>
            <a:r>
              <a:rPr lang="ka-GE" sz="1200" dirty="0" smtClean="0">
                <a:latin typeface="Sylfaen" panose="010A0502050306030303" pitchFamily="18" charset="0"/>
                <a:cs typeface="Calibri Light"/>
              </a:rPr>
              <a:t>ნაკრძალში </a:t>
            </a:r>
            <a:r>
              <a:rPr lang="ka-GE" sz="1200" dirty="0">
                <a:latin typeface="Sylfaen" panose="010A0502050306030303" pitchFamily="18" charset="0"/>
                <a:cs typeface="Calibri Light"/>
              </a:rPr>
              <a:t>და ფესტივალი </a:t>
            </a:r>
            <a:r>
              <a:rPr lang="en-US" sz="1200" dirty="0" smtClean="0">
                <a:latin typeface="Sylfaen" panose="010A0502050306030303" pitchFamily="18" charset="0"/>
                <a:cs typeface="Calibri Light"/>
              </a:rPr>
              <a:t> </a:t>
            </a:r>
            <a:r>
              <a:rPr lang="ka-GE" sz="1200" dirty="0" smtClean="0">
                <a:latin typeface="Sylfaen" panose="010A0502050306030303" pitchFamily="18" charset="0"/>
                <a:cs typeface="Calibri Light"/>
              </a:rPr>
              <a:t>,,</a:t>
            </a:r>
            <a:r>
              <a:rPr lang="ka-GE" sz="1200" dirty="0">
                <a:latin typeface="Sylfaen" panose="010A0502050306030303" pitchFamily="18" charset="0"/>
                <a:cs typeface="Calibri Light"/>
              </a:rPr>
              <a:t>ხელოვნება და შემოქმედება</a:t>
            </a:r>
            <a:r>
              <a:rPr lang="ka-GE" sz="1100" dirty="0" smtClean="0">
                <a:latin typeface="Sylfaen" panose="010A0502050306030303" pitchFamily="18" charset="0"/>
                <a:cs typeface="Calibri Light"/>
              </a:rPr>
              <a:t>“.</a:t>
            </a:r>
            <a:endParaRPr lang="en-US" sz="1100" dirty="0" smtClean="0">
              <a:latin typeface="Sylfaen" panose="010A0502050306030303" pitchFamily="18" charset="0"/>
              <a:cs typeface="Calibri Light"/>
            </a:endParaRPr>
          </a:p>
          <a:p>
            <a:pPr marL="184150" marR="463550" indent="-171450" algn="just">
              <a:lnSpc>
                <a:spcPct val="134200"/>
              </a:lnSpc>
              <a:spcBef>
                <a:spcPts val="5"/>
              </a:spcBef>
              <a:buFont typeface="Wingdings" panose="05000000000000000000" pitchFamily="2" charset="2"/>
              <a:buChar char="Ø"/>
            </a:pPr>
            <a:r>
              <a:rPr lang="ka-GE" sz="1200" dirty="0" smtClean="0">
                <a:latin typeface="Sylfaen" panose="010A0502050306030303" pitchFamily="18" charset="0"/>
                <a:cs typeface="Calibri Light"/>
              </a:rPr>
              <a:t>,</a:t>
            </a:r>
            <a:r>
              <a:rPr lang="en-US" sz="1200" dirty="0" smtClean="0">
                <a:latin typeface="Sylfaen" panose="010A0502050306030303" pitchFamily="18" charset="0"/>
                <a:cs typeface="Calibri Light"/>
              </a:rPr>
              <a:t>,</a:t>
            </a:r>
            <a:r>
              <a:rPr lang="ka-GE" sz="1200" dirty="0" smtClean="0">
                <a:latin typeface="Sylfaen" panose="010A0502050306030303" pitchFamily="18" charset="0"/>
                <a:cs typeface="Calibri Light"/>
              </a:rPr>
              <a:t>მეწარმე-ხელოვანების</a:t>
            </a:r>
            <a:r>
              <a:rPr lang="ka-GE" sz="1200" dirty="0">
                <a:latin typeface="Sylfaen" panose="010A0502050306030303" pitchFamily="18" charset="0"/>
                <a:cs typeface="Calibri Light"/>
              </a:rPr>
              <a:t>“ გამოფენა </a:t>
            </a:r>
            <a:r>
              <a:rPr lang="ka-GE" sz="1200" dirty="0" smtClean="0">
                <a:latin typeface="Sylfaen" panose="010A0502050306030303" pitchFamily="18" charset="0"/>
                <a:cs typeface="Calibri Light"/>
              </a:rPr>
              <a:t>გაყიდვა</a:t>
            </a:r>
            <a:r>
              <a:rPr lang="en-US" sz="1200" dirty="0" smtClean="0">
                <a:latin typeface="Sylfaen" panose="010A0502050306030303" pitchFamily="18" charset="0"/>
                <a:cs typeface="Calibri Light"/>
              </a:rPr>
              <a:t>.</a:t>
            </a:r>
          </a:p>
          <a:p>
            <a:pPr marL="184150" marR="463550" indent="-171450" algn="just">
              <a:lnSpc>
                <a:spcPct val="134200"/>
              </a:lnSpc>
              <a:spcBef>
                <a:spcPts val="5"/>
              </a:spcBef>
              <a:buFont typeface="Wingdings" panose="05000000000000000000" pitchFamily="2" charset="2"/>
              <a:buChar char="Ø"/>
            </a:pPr>
            <a:r>
              <a:rPr lang="ka-GE" sz="1200" dirty="0" smtClean="0">
                <a:latin typeface="Sylfaen" panose="010A0502050306030303" pitchFamily="18" charset="0"/>
                <a:cs typeface="Calibri Light"/>
              </a:rPr>
              <a:t>შალვა </a:t>
            </a:r>
            <a:r>
              <a:rPr lang="ka-GE" sz="1200" dirty="0">
                <a:latin typeface="Sylfaen" panose="010A0502050306030303" pitchFamily="18" charset="0"/>
                <a:cs typeface="Calibri Light"/>
              </a:rPr>
              <a:t>დავითაშვილის სახელობის ნორჩ მუსიკოსთა </a:t>
            </a:r>
            <a:r>
              <a:rPr lang="ka-GE" sz="1200" dirty="0" smtClean="0">
                <a:latin typeface="Sylfaen" panose="010A0502050306030303" pitchFamily="18" charset="0"/>
                <a:cs typeface="Calibri Light"/>
              </a:rPr>
              <a:t>ფესტივალ-კონკურსი</a:t>
            </a:r>
            <a:r>
              <a:rPr lang="ka-GE" sz="1200" dirty="0">
                <a:latin typeface="Sylfaen" panose="010A0502050306030303" pitchFamily="18" charset="0"/>
                <a:cs typeface="Calibri Light"/>
              </a:rPr>
              <a:t>. </a:t>
            </a:r>
            <a:endParaRPr lang="en-US" sz="1200" dirty="0">
              <a:latin typeface="Sylfaen" panose="010A0502050306030303" pitchFamily="18" charset="0"/>
              <a:cs typeface="Calibri Light"/>
            </a:endParaRPr>
          </a:p>
          <a:p>
            <a:pPr marL="184150" marR="463550" indent="-171450" algn="just">
              <a:lnSpc>
                <a:spcPct val="134200"/>
              </a:lnSpc>
              <a:spcBef>
                <a:spcPts val="5"/>
              </a:spcBef>
              <a:buFont typeface="Wingdings" panose="05000000000000000000" pitchFamily="2" charset="2"/>
              <a:buChar char="Ø"/>
            </a:pPr>
            <a:r>
              <a:rPr lang="ka-GE" sz="1200" dirty="0" smtClean="0">
                <a:latin typeface="Sylfaen" panose="010A0502050306030303" pitchFamily="18" charset="0"/>
                <a:cs typeface="Calibri Light"/>
              </a:rPr>
              <a:t>ღონისძიებები</a:t>
            </a:r>
            <a:r>
              <a:rPr lang="en-US" sz="1200" dirty="0" smtClean="0">
                <a:latin typeface="Sylfaen" panose="010A0502050306030303" pitchFamily="18" charset="0"/>
                <a:cs typeface="Calibri Light"/>
              </a:rPr>
              <a:t> </a:t>
            </a:r>
            <a:r>
              <a:rPr lang="ka-GE" sz="1200" dirty="0" smtClean="0">
                <a:latin typeface="Sylfaen" panose="010A0502050306030303" pitchFamily="18" charset="0"/>
                <a:cs typeface="Calibri Light"/>
              </a:rPr>
              <a:t>- </a:t>
            </a:r>
            <a:r>
              <a:rPr lang="ka-GE" sz="1200" dirty="0">
                <a:latin typeface="Sylfaen" panose="010A0502050306030303" pitchFamily="18" charset="0"/>
                <a:cs typeface="Calibri Light"/>
              </a:rPr>
              <a:t>კონცერტები: თემურ წიკლაურის ხსოვნის საღამო, რომან რცხილაძე და ბენდი; ზაზა მარჯანიშვილი -ჯაზის საღამო. </a:t>
            </a:r>
            <a:endParaRPr lang="en-US" sz="1200" dirty="0">
              <a:latin typeface="Sylfaen" panose="010A0502050306030303" pitchFamily="18" charset="0"/>
              <a:cs typeface="Calibri Light"/>
            </a:endParaRPr>
          </a:p>
          <a:p>
            <a:pPr marL="184150" marR="463550" indent="-171450" algn="just">
              <a:lnSpc>
                <a:spcPct val="134200"/>
              </a:lnSpc>
              <a:spcBef>
                <a:spcPts val="5"/>
              </a:spcBef>
              <a:buFont typeface="Wingdings" panose="05000000000000000000" pitchFamily="2" charset="2"/>
              <a:buChar char="Ø"/>
            </a:pPr>
            <a:r>
              <a:rPr lang="ka-GE" sz="1200" dirty="0" smtClean="0">
                <a:latin typeface="Sylfaen" panose="010A0502050306030303" pitchFamily="18" charset="0"/>
                <a:cs typeface="Calibri Light"/>
              </a:rPr>
              <a:t>რეინჯერთა </a:t>
            </a:r>
            <a:r>
              <a:rPr lang="ka-GE" sz="1200" dirty="0">
                <a:latin typeface="Sylfaen" panose="010A0502050306030303" pitchFamily="18" charset="0"/>
                <a:cs typeface="Calibri Light"/>
              </a:rPr>
              <a:t>ასოციაციის ორგანიზებით მოეწყო გამოფენა გარემოს დაცვის მიმართულებით</a:t>
            </a:r>
            <a:r>
              <a:rPr lang="ka-GE" sz="1200" dirty="0" smtClean="0">
                <a:latin typeface="Sylfaen" panose="010A0502050306030303" pitchFamily="18" charset="0"/>
                <a:cs typeface="Calibri Light"/>
              </a:rPr>
              <a:t>.</a:t>
            </a:r>
            <a:endParaRPr lang="en-US" sz="1200" dirty="0">
              <a:latin typeface="Sylfaen" panose="010A0502050306030303" pitchFamily="18" charset="0"/>
              <a:cs typeface="Calibri Light"/>
            </a:endParaRPr>
          </a:p>
          <a:p>
            <a:pPr marL="184150" marR="463550" indent="-171450" algn="just">
              <a:lnSpc>
                <a:spcPct val="134200"/>
              </a:lnSpc>
              <a:spcBef>
                <a:spcPts val="5"/>
              </a:spcBef>
              <a:buFont typeface="Wingdings" panose="05000000000000000000" pitchFamily="2" charset="2"/>
              <a:buChar char="Ø"/>
            </a:pPr>
            <a:r>
              <a:rPr lang="ka-GE" sz="1200" dirty="0" smtClean="0">
                <a:latin typeface="Sylfaen" panose="010A0502050306030303" pitchFamily="18" charset="0"/>
                <a:cs typeface="Calibri Light"/>
              </a:rPr>
              <a:t> </a:t>
            </a:r>
            <a:r>
              <a:rPr lang="ka-GE" sz="1200" dirty="0">
                <a:latin typeface="Sylfaen" panose="010A0502050306030303" pitchFamily="18" charset="0"/>
                <a:cs typeface="Calibri Light"/>
              </a:rPr>
              <a:t>ლაფანყურში აღინიშნა ,,ვაჟაობა</a:t>
            </a:r>
            <a:r>
              <a:rPr lang="ka-GE" sz="1200" dirty="0" smtClean="0">
                <a:latin typeface="Sylfaen" panose="010A0502050306030303" pitchFamily="18" charset="0"/>
                <a:cs typeface="Calibri Light"/>
              </a:rPr>
              <a:t>“</a:t>
            </a:r>
            <a:r>
              <a:rPr lang="en-US" sz="1200" dirty="0" smtClean="0">
                <a:latin typeface="Sylfaen" panose="010A0502050306030303" pitchFamily="18" charset="0"/>
                <a:cs typeface="Calibri Light"/>
              </a:rPr>
              <a:t>, </a:t>
            </a:r>
            <a:r>
              <a:rPr lang="ka-GE" sz="1200" dirty="0" smtClean="0">
                <a:latin typeface="Sylfaen" panose="010A0502050306030303" pitchFamily="18" charset="0"/>
                <a:cs typeface="Calibri Light"/>
              </a:rPr>
              <a:t> </a:t>
            </a:r>
            <a:r>
              <a:rPr lang="ka-GE" sz="1200" dirty="0">
                <a:latin typeface="Sylfaen" panose="010A0502050306030303" pitchFamily="18" charset="0"/>
                <a:cs typeface="Calibri Light"/>
              </a:rPr>
              <a:t>ჩატარდა </a:t>
            </a:r>
            <a:r>
              <a:rPr lang="ka-GE" sz="1200" dirty="0" smtClean="0">
                <a:latin typeface="Sylfaen" panose="010A0502050306030303" pitchFamily="18" charset="0"/>
                <a:cs typeface="Calibri Light"/>
              </a:rPr>
              <a:t>კონცერტი</a:t>
            </a:r>
            <a:r>
              <a:rPr lang="en-US" sz="1200" dirty="0" smtClean="0">
                <a:latin typeface="Sylfaen" panose="010A0502050306030303" pitchFamily="18" charset="0"/>
                <a:cs typeface="Calibri Light"/>
              </a:rPr>
              <a:t>, </a:t>
            </a:r>
            <a:r>
              <a:rPr lang="ka-GE" sz="1200" dirty="0" smtClean="0">
                <a:latin typeface="Sylfaen" panose="010A0502050306030303" pitchFamily="18" charset="0"/>
                <a:cs typeface="Calibri Light"/>
              </a:rPr>
              <a:t>გაიმართა დოღი</a:t>
            </a:r>
            <a:r>
              <a:rPr lang="en-US" sz="1200" dirty="0" smtClean="0">
                <a:latin typeface="Sylfaen" panose="010A0502050306030303" pitchFamily="18" charset="0"/>
                <a:cs typeface="Calibri Light"/>
              </a:rPr>
              <a:t>, </a:t>
            </a:r>
            <a:r>
              <a:rPr lang="ka-GE" sz="1200" dirty="0" smtClean="0">
                <a:latin typeface="Sylfaen" panose="010A0502050306030303" pitchFamily="18" charset="0"/>
                <a:cs typeface="Calibri Light"/>
              </a:rPr>
              <a:t>გამარჯვებულებს </a:t>
            </a:r>
            <a:r>
              <a:rPr lang="ka-GE" sz="1200" dirty="0">
                <a:latin typeface="Sylfaen" panose="010A0502050306030303" pitchFamily="18" charset="0"/>
                <a:cs typeface="Calibri Light"/>
              </a:rPr>
              <a:t>გადაეცათ </a:t>
            </a:r>
            <a:r>
              <a:rPr lang="ka-GE" sz="1200" dirty="0" smtClean="0">
                <a:latin typeface="Sylfaen" panose="010A0502050306030303" pitchFamily="18" charset="0"/>
                <a:cs typeface="Calibri Light"/>
              </a:rPr>
              <a:t>საჩუქრები</a:t>
            </a:r>
            <a:r>
              <a:rPr lang="en-US" sz="1200" dirty="0" smtClean="0">
                <a:latin typeface="Sylfaen" panose="010A0502050306030303" pitchFamily="18" charset="0"/>
                <a:cs typeface="Calibri Light"/>
              </a:rPr>
              <a:t>.</a:t>
            </a:r>
          </a:p>
          <a:p>
            <a:pPr marL="184150" marR="463550" indent="-171450" algn="just">
              <a:lnSpc>
                <a:spcPct val="134200"/>
              </a:lnSpc>
              <a:spcBef>
                <a:spcPts val="5"/>
              </a:spcBef>
              <a:buFont typeface="Wingdings" panose="05000000000000000000" pitchFamily="2" charset="2"/>
              <a:buChar char="Ø"/>
            </a:pPr>
            <a:r>
              <a:rPr lang="ka-GE" sz="1200" spc="-25" dirty="0" smtClean="0">
                <a:latin typeface="Sylfaen" panose="010A0502050306030303" pitchFamily="18" charset="0"/>
                <a:cs typeface="Calibri Light"/>
              </a:rPr>
              <a:t>ინტელექტუალური </a:t>
            </a:r>
            <a:r>
              <a:rPr lang="ka-GE" sz="1200" spc="-25" dirty="0">
                <a:latin typeface="Sylfaen" panose="010A0502050306030303" pitchFamily="18" charset="0"/>
                <a:cs typeface="Calibri Light"/>
              </a:rPr>
              <a:t>თამაში ,,რა? სად? </a:t>
            </a:r>
            <a:r>
              <a:rPr lang="ka-GE" sz="1200" spc="-25" dirty="0" smtClean="0">
                <a:latin typeface="Sylfaen" panose="010A0502050306030303" pitchFamily="18" charset="0"/>
                <a:cs typeface="Calibri Light"/>
              </a:rPr>
              <a:t>როდის“</a:t>
            </a:r>
            <a:endParaRPr lang="en-US" sz="1200" spc="-25" dirty="0">
              <a:latin typeface="Sylfaen" panose="010A0502050306030303" pitchFamily="18" charset="0"/>
              <a:cs typeface="Calibri Light"/>
            </a:endParaRPr>
          </a:p>
          <a:p>
            <a:pPr marL="184150" marR="463550" indent="-171450" algn="just">
              <a:lnSpc>
                <a:spcPct val="134200"/>
              </a:lnSpc>
              <a:spcBef>
                <a:spcPts val="5"/>
              </a:spcBef>
              <a:buFont typeface="Wingdings" panose="05000000000000000000" pitchFamily="2" charset="2"/>
              <a:buChar char="Ø"/>
            </a:pPr>
            <a:r>
              <a:rPr lang="ka-GE" sz="1200" spc="20" dirty="0" smtClean="0">
                <a:latin typeface="Sylfaen" panose="010A0502050306030303" pitchFamily="18" charset="0"/>
                <a:cs typeface="Calibri Light"/>
              </a:rPr>
              <a:t>ახალგაზრდული ბანაკი ,,პიროვნული განვითარება მოზარდებში“</a:t>
            </a:r>
            <a:r>
              <a:rPr lang="en-US" sz="1200" spc="20" dirty="0" smtClean="0">
                <a:latin typeface="Sylfaen" panose="010A0502050306030303" pitchFamily="18" charset="0"/>
                <a:cs typeface="Calibri Light"/>
              </a:rPr>
              <a:t>.</a:t>
            </a:r>
            <a:endParaRPr lang="en-US" sz="1200" spc="20" dirty="0">
              <a:latin typeface="Sylfaen" panose="010A0502050306030303" pitchFamily="18" charset="0"/>
              <a:cs typeface="Calibri Light"/>
            </a:endParaRPr>
          </a:p>
          <a:p>
            <a:pPr marL="184150" marR="463550" indent="-171450" algn="just">
              <a:lnSpc>
                <a:spcPct val="134200"/>
              </a:lnSpc>
              <a:spcBef>
                <a:spcPts val="5"/>
              </a:spcBef>
              <a:buFont typeface="Wingdings" panose="05000000000000000000" pitchFamily="2" charset="2"/>
              <a:buChar char="Ø"/>
            </a:pPr>
            <a:r>
              <a:rPr lang="ka-GE" sz="1200" dirty="0" smtClean="0">
                <a:latin typeface="Sylfaen" panose="010A0502050306030303" pitchFamily="18" charset="0"/>
                <a:cs typeface="Calibri Light"/>
              </a:rPr>
              <a:t>დაიწყო </a:t>
            </a:r>
            <a:r>
              <a:rPr lang="ka-GE" sz="1200" dirty="0">
                <a:latin typeface="Sylfaen" panose="010A0502050306030303" pitchFamily="18" charset="0"/>
                <a:cs typeface="Calibri Light"/>
              </a:rPr>
              <a:t>პროგრამა სპორტსმენებისა და მათი მწვრთნელების წახალისების მიზნით  </a:t>
            </a:r>
            <a:r>
              <a:rPr lang="ka-GE" sz="1200" dirty="0" smtClean="0">
                <a:latin typeface="Sylfaen" panose="010A0502050306030303" pitchFamily="18" charset="0"/>
                <a:cs typeface="Calibri Light"/>
              </a:rPr>
              <a:t>სხვადასხვა </a:t>
            </a:r>
            <a:r>
              <a:rPr lang="ka-GE" sz="1200" dirty="0">
                <a:latin typeface="Sylfaen" panose="010A0502050306030303" pitchFamily="18" charset="0"/>
                <a:cs typeface="Calibri Light"/>
              </a:rPr>
              <a:t>სპორტულ სახეობებში გამარჯვებულისთვის ჯილდოს გადაცემა. </a:t>
            </a:r>
            <a:endParaRPr lang="en-US" sz="1200" dirty="0">
              <a:latin typeface="Sylfaen" panose="010A0502050306030303" pitchFamily="18" charset="0"/>
              <a:cs typeface="Calibri Light"/>
            </a:endParaRPr>
          </a:p>
          <a:p>
            <a:pPr marL="184150" marR="463550" indent="-171450" algn="just">
              <a:lnSpc>
                <a:spcPct val="134200"/>
              </a:lnSpc>
              <a:spcBef>
                <a:spcPts val="5"/>
              </a:spcBef>
              <a:buFont typeface="Wingdings" panose="05000000000000000000" pitchFamily="2" charset="2"/>
              <a:buChar char="Ø"/>
            </a:pPr>
            <a:r>
              <a:rPr lang="ka-GE" sz="1200" dirty="0" smtClean="0">
                <a:latin typeface="Sylfaen" panose="010A0502050306030303" pitchFamily="18" charset="0"/>
                <a:cs typeface="Calibri Light"/>
              </a:rPr>
              <a:t>თელავის </a:t>
            </a:r>
            <a:r>
              <a:rPr lang="ka-GE" sz="1200" dirty="0">
                <a:latin typeface="Sylfaen" panose="010A0502050306030303" pitchFamily="18" charset="0"/>
                <a:cs typeface="Calibri Light"/>
              </a:rPr>
              <a:t>მუნიციპალიტეტის ტერიტორიაზე არსებულ  მინი </a:t>
            </a:r>
            <a:r>
              <a:rPr lang="ka-GE" sz="1200" dirty="0" smtClean="0">
                <a:latin typeface="Sylfaen" panose="010A0502050306030303" pitchFamily="18" charset="0"/>
                <a:cs typeface="Calibri Light"/>
              </a:rPr>
              <a:t>სტადიონებს საჩუქრად გადაეცათ </a:t>
            </a:r>
            <a:r>
              <a:rPr lang="ka-GE" sz="1200" dirty="0">
                <a:latin typeface="Sylfaen" panose="010A0502050306030303" pitchFamily="18" charset="0"/>
                <a:cs typeface="Calibri Light"/>
              </a:rPr>
              <a:t>სპორტული </a:t>
            </a:r>
            <a:r>
              <a:rPr lang="ka-GE" sz="1200" dirty="0" smtClean="0">
                <a:latin typeface="Sylfaen" panose="010A0502050306030303" pitchFamily="18" charset="0"/>
                <a:cs typeface="Calibri Light"/>
              </a:rPr>
              <a:t>ინვენტარი</a:t>
            </a:r>
            <a:endParaRPr sz="1200" dirty="0">
              <a:latin typeface="Calibri Light"/>
              <a:cs typeface="Calibri Light"/>
            </a:endParaRPr>
          </a:p>
        </p:txBody>
      </p:sp>
      <p:grpSp>
        <p:nvGrpSpPr>
          <p:cNvPr id="3" name="object 3"/>
          <p:cNvGrpSpPr/>
          <p:nvPr/>
        </p:nvGrpSpPr>
        <p:grpSpPr>
          <a:xfrm>
            <a:off x="7267956" y="1152144"/>
            <a:ext cx="2648712" cy="5914642"/>
            <a:chOff x="7267956" y="1152144"/>
            <a:chExt cx="2648712" cy="5914642"/>
          </a:xfrm>
        </p:grpSpPr>
        <p:pic>
          <p:nvPicPr>
            <p:cNvPr id="4" name="object 4"/>
            <p:cNvPicPr/>
            <p:nvPr/>
          </p:nvPicPr>
          <p:blipFill>
            <a:blip r:embed="rId2" cstate="print"/>
            <a:stretch>
              <a:fillRect/>
            </a:stretch>
          </p:blipFill>
          <p:spPr>
            <a:xfrm>
              <a:off x="7267956" y="1152144"/>
              <a:ext cx="2636520" cy="1703831"/>
            </a:xfrm>
            <a:prstGeom prst="rect">
              <a:avLst/>
            </a:prstGeom>
          </p:spPr>
        </p:pic>
        <p:pic>
          <p:nvPicPr>
            <p:cNvPr id="6" name="object 6"/>
            <p:cNvPicPr/>
            <p:nvPr/>
          </p:nvPicPr>
          <p:blipFill>
            <a:blip r:embed="rId3" cstate="print"/>
            <a:stretch>
              <a:fillRect/>
            </a:stretch>
          </p:blipFill>
          <p:spPr>
            <a:xfrm>
              <a:off x="7269480" y="3913632"/>
              <a:ext cx="2642616" cy="1685544"/>
            </a:xfrm>
            <a:prstGeom prst="rect">
              <a:avLst/>
            </a:prstGeom>
          </p:spPr>
        </p:pic>
        <p:pic>
          <p:nvPicPr>
            <p:cNvPr id="8" name="object 8"/>
            <p:cNvPicPr/>
            <p:nvPr/>
          </p:nvPicPr>
          <p:blipFill>
            <a:blip r:embed="rId4" cstate="print"/>
            <a:stretch>
              <a:fillRect/>
            </a:stretch>
          </p:blipFill>
          <p:spPr>
            <a:xfrm>
              <a:off x="7269480" y="2551176"/>
              <a:ext cx="2634996" cy="1661160"/>
            </a:xfrm>
            <a:prstGeom prst="rect">
              <a:avLst/>
            </a:prstGeom>
          </p:spPr>
        </p:pic>
        <p:pic>
          <p:nvPicPr>
            <p:cNvPr id="10" name="object 10"/>
            <p:cNvPicPr/>
            <p:nvPr/>
          </p:nvPicPr>
          <p:blipFill>
            <a:blip r:embed="rId5" cstate="print"/>
            <a:stretch>
              <a:fillRect/>
            </a:stretch>
          </p:blipFill>
          <p:spPr>
            <a:xfrm>
              <a:off x="7278624" y="5327903"/>
              <a:ext cx="2638044" cy="1738883"/>
            </a:xfrm>
            <a:prstGeom prst="rect">
              <a:avLst/>
            </a:prstGeom>
          </p:spPr>
        </p:pic>
      </p:grpSp>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64422" y="1028912"/>
            <a:ext cx="2258568" cy="1495936"/>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64422" y="2633691"/>
            <a:ext cx="2249424" cy="1393357"/>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64422" y="4120783"/>
            <a:ext cx="2249424" cy="1499616"/>
          </a:xfrm>
          <a:prstGeom prst="rect">
            <a:avLst/>
          </a:prstGeom>
        </p:spPr>
      </p:pic>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525093" y="5738714"/>
            <a:ext cx="2256798" cy="1714078"/>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73100" y="560577"/>
            <a:ext cx="8769985" cy="239746"/>
          </a:xfrm>
          <a:prstGeom prst="rect">
            <a:avLst/>
          </a:prstGeom>
        </p:spPr>
        <p:txBody>
          <a:bodyPr vert="horz" wrap="square" lIns="0" tIns="13335" rIns="0" bIns="0" rtlCol="0">
            <a:spAutoFit/>
          </a:bodyPr>
          <a:lstStyle/>
          <a:p>
            <a:pPr marL="12700" marR="5080" algn="just">
              <a:lnSpc>
                <a:spcPct val="133700"/>
              </a:lnSpc>
              <a:spcBef>
                <a:spcPts val="105"/>
              </a:spcBef>
            </a:pPr>
            <a:r>
              <a:rPr sz="1200" b="0" spc="-30" dirty="0" smtClean="0">
                <a:latin typeface="Calibri Light"/>
                <a:cs typeface="Calibri Light"/>
              </a:rPr>
              <a:t>.</a:t>
            </a:r>
            <a:endParaRPr sz="1200" dirty="0">
              <a:latin typeface="Calibri Light"/>
              <a:cs typeface="Calibri Light"/>
            </a:endParaRPr>
          </a:p>
        </p:txBody>
      </p:sp>
      <p:sp>
        <p:nvSpPr>
          <p:cNvPr id="3" name="object 3"/>
          <p:cNvSpPr txBox="1"/>
          <p:nvPr/>
        </p:nvSpPr>
        <p:spPr>
          <a:xfrm>
            <a:off x="580644" y="560578"/>
            <a:ext cx="8864346" cy="6011839"/>
          </a:xfrm>
          <a:prstGeom prst="rect">
            <a:avLst/>
          </a:prstGeom>
        </p:spPr>
        <p:txBody>
          <a:bodyPr vert="horz" wrap="square" lIns="0" tIns="12065" rIns="0" bIns="0" rtlCol="0">
            <a:spAutoFit/>
          </a:bodyPr>
          <a:lstStyle/>
          <a:p>
            <a:pPr marL="12700" algn="just">
              <a:lnSpc>
                <a:spcPct val="100000"/>
              </a:lnSpc>
              <a:spcBef>
                <a:spcPts val="95"/>
              </a:spcBef>
            </a:pPr>
            <a:r>
              <a:rPr sz="1600" spc="-15" dirty="0">
                <a:solidFill>
                  <a:srgbClr val="2D74B5"/>
                </a:solidFill>
                <a:latin typeface="Sylfaen"/>
                <a:cs typeface="Sylfaen"/>
              </a:rPr>
              <a:t>ეკონომიკისა</a:t>
            </a:r>
            <a:r>
              <a:rPr sz="1600" spc="-25" dirty="0">
                <a:solidFill>
                  <a:srgbClr val="2D74B5"/>
                </a:solidFill>
                <a:latin typeface="Sylfaen"/>
                <a:cs typeface="Sylfaen"/>
              </a:rPr>
              <a:t> </a:t>
            </a:r>
            <a:r>
              <a:rPr sz="1600" spc="-35" dirty="0">
                <a:solidFill>
                  <a:srgbClr val="2D74B5"/>
                </a:solidFill>
                <a:latin typeface="Sylfaen"/>
                <a:cs typeface="Sylfaen"/>
              </a:rPr>
              <a:t>და</a:t>
            </a:r>
            <a:r>
              <a:rPr sz="1600" spc="-30" dirty="0">
                <a:solidFill>
                  <a:srgbClr val="2D74B5"/>
                </a:solidFill>
                <a:latin typeface="Sylfaen"/>
                <a:cs typeface="Sylfaen"/>
              </a:rPr>
              <a:t> ქონების</a:t>
            </a:r>
            <a:r>
              <a:rPr sz="1600" spc="-40" dirty="0">
                <a:solidFill>
                  <a:srgbClr val="2D74B5"/>
                </a:solidFill>
                <a:latin typeface="Sylfaen"/>
                <a:cs typeface="Sylfaen"/>
              </a:rPr>
              <a:t> </a:t>
            </a:r>
            <a:r>
              <a:rPr sz="1600" spc="-20" dirty="0">
                <a:solidFill>
                  <a:srgbClr val="2D74B5"/>
                </a:solidFill>
                <a:latin typeface="Sylfaen"/>
                <a:cs typeface="Sylfaen"/>
              </a:rPr>
              <a:t>მართვის</a:t>
            </a:r>
            <a:r>
              <a:rPr sz="1600" spc="-40" dirty="0">
                <a:solidFill>
                  <a:srgbClr val="2D74B5"/>
                </a:solidFill>
                <a:latin typeface="Sylfaen"/>
                <a:cs typeface="Sylfaen"/>
              </a:rPr>
              <a:t> </a:t>
            </a:r>
            <a:r>
              <a:rPr sz="1600" spc="-55" dirty="0">
                <a:solidFill>
                  <a:srgbClr val="2D74B5"/>
                </a:solidFill>
                <a:latin typeface="Sylfaen"/>
                <a:cs typeface="Sylfaen"/>
              </a:rPr>
              <a:t>სამსახური</a:t>
            </a:r>
            <a:endParaRPr sz="1600" dirty="0">
              <a:latin typeface="Sylfaen"/>
              <a:cs typeface="Sylfaen"/>
            </a:endParaRPr>
          </a:p>
          <a:p>
            <a:pPr>
              <a:lnSpc>
                <a:spcPct val="100000"/>
              </a:lnSpc>
              <a:spcBef>
                <a:spcPts val="25"/>
              </a:spcBef>
            </a:pPr>
            <a:endParaRPr sz="2050" dirty="0">
              <a:latin typeface="Sylfaen"/>
              <a:cs typeface="Sylfaen"/>
            </a:endParaRPr>
          </a:p>
          <a:p>
            <a:pPr marL="12700" algn="just">
              <a:lnSpc>
                <a:spcPct val="100000"/>
              </a:lnSpc>
            </a:pPr>
            <a:r>
              <a:rPr sz="1300" spc="35" dirty="0">
                <a:solidFill>
                  <a:srgbClr val="1F4E79"/>
                </a:solidFill>
                <a:latin typeface="Sylfaen"/>
                <a:cs typeface="Sylfaen"/>
              </a:rPr>
              <a:t>საგარეო</a:t>
            </a:r>
            <a:r>
              <a:rPr sz="1300" spc="-15" dirty="0">
                <a:solidFill>
                  <a:srgbClr val="1F4E79"/>
                </a:solidFill>
                <a:latin typeface="Sylfaen"/>
                <a:cs typeface="Sylfaen"/>
              </a:rPr>
              <a:t> </a:t>
            </a:r>
            <a:r>
              <a:rPr sz="1300" spc="-45" dirty="0">
                <a:solidFill>
                  <a:srgbClr val="1F4E79"/>
                </a:solidFill>
                <a:latin typeface="Sylfaen"/>
                <a:cs typeface="Sylfaen"/>
              </a:rPr>
              <a:t>ურთიერთობები</a:t>
            </a:r>
            <a:r>
              <a:rPr sz="1300" spc="-20" dirty="0">
                <a:solidFill>
                  <a:srgbClr val="1F4E79"/>
                </a:solidFill>
                <a:latin typeface="Sylfaen"/>
                <a:cs typeface="Sylfaen"/>
              </a:rPr>
              <a:t> </a:t>
            </a:r>
            <a:r>
              <a:rPr sz="1300" spc="-25" dirty="0">
                <a:solidFill>
                  <a:srgbClr val="1F4E79"/>
                </a:solidFill>
                <a:latin typeface="Sylfaen"/>
                <a:cs typeface="Sylfaen"/>
              </a:rPr>
              <a:t>და</a:t>
            </a:r>
            <a:r>
              <a:rPr sz="1300" spc="-20" dirty="0">
                <a:solidFill>
                  <a:srgbClr val="1F4E79"/>
                </a:solidFill>
                <a:latin typeface="Sylfaen"/>
                <a:cs typeface="Sylfaen"/>
              </a:rPr>
              <a:t> </a:t>
            </a:r>
            <a:r>
              <a:rPr sz="1300" spc="15" dirty="0">
                <a:solidFill>
                  <a:srgbClr val="1F4E79"/>
                </a:solidFill>
                <a:latin typeface="Sylfaen"/>
                <a:cs typeface="Sylfaen"/>
              </a:rPr>
              <a:t>საერთაშორისო</a:t>
            </a:r>
            <a:r>
              <a:rPr sz="1300" spc="-15" dirty="0">
                <a:solidFill>
                  <a:srgbClr val="1F4E79"/>
                </a:solidFill>
                <a:latin typeface="Sylfaen"/>
                <a:cs typeface="Sylfaen"/>
              </a:rPr>
              <a:t> პროექტები</a:t>
            </a:r>
            <a:endParaRPr sz="1300" dirty="0">
              <a:latin typeface="Sylfaen"/>
              <a:cs typeface="Sylfaen"/>
            </a:endParaRPr>
          </a:p>
          <a:p>
            <a:pPr>
              <a:lnSpc>
                <a:spcPct val="100000"/>
              </a:lnSpc>
              <a:spcBef>
                <a:spcPts val="25"/>
              </a:spcBef>
            </a:pPr>
            <a:endParaRPr sz="1200" dirty="0">
              <a:latin typeface="Sylfaen"/>
              <a:cs typeface="Sylfaen"/>
            </a:endParaRPr>
          </a:p>
          <a:p>
            <a:pPr marL="12700" marR="2884170" algn="just">
              <a:lnSpc>
                <a:spcPct val="133700"/>
              </a:lnSpc>
              <a:spcBef>
                <a:spcPts val="5"/>
              </a:spcBef>
            </a:pPr>
            <a:r>
              <a:rPr sz="1200" b="0" dirty="0" smtClean="0">
                <a:latin typeface="Calibri Light"/>
                <a:cs typeface="Calibri Light"/>
              </a:rPr>
              <a:t>202</a:t>
            </a:r>
            <a:r>
              <a:rPr lang="en-US" sz="1200" b="0" dirty="0" smtClean="0">
                <a:latin typeface="Calibri Light"/>
                <a:cs typeface="Calibri Light"/>
              </a:rPr>
              <a:t>1</a:t>
            </a:r>
            <a:r>
              <a:rPr sz="1200" b="0" spc="5" dirty="0" smtClean="0">
                <a:latin typeface="Calibri Light"/>
                <a:cs typeface="Calibri Light"/>
              </a:rPr>
              <a:t> </a:t>
            </a:r>
            <a:r>
              <a:rPr sz="1200" spc="20" dirty="0">
                <a:latin typeface="Sylfaen"/>
                <a:cs typeface="Sylfaen"/>
              </a:rPr>
              <a:t>წელს</a:t>
            </a:r>
            <a:r>
              <a:rPr sz="1200" spc="25" dirty="0">
                <a:latin typeface="Sylfaen"/>
                <a:cs typeface="Sylfaen"/>
              </a:rPr>
              <a:t> </a:t>
            </a:r>
            <a:r>
              <a:rPr sz="1200" spc="-65" dirty="0">
                <a:latin typeface="Sylfaen"/>
                <a:cs typeface="Sylfaen"/>
              </a:rPr>
              <a:t>მიუხედავად</a:t>
            </a:r>
            <a:r>
              <a:rPr sz="1200" spc="-60" dirty="0">
                <a:latin typeface="Sylfaen"/>
                <a:cs typeface="Sylfaen"/>
              </a:rPr>
              <a:t> </a:t>
            </a:r>
            <a:r>
              <a:rPr sz="1200" spc="5" dirty="0">
                <a:latin typeface="Sylfaen"/>
                <a:cs typeface="Sylfaen"/>
              </a:rPr>
              <a:t>გლობალური</a:t>
            </a:r>
            <a:r>
              <a:rPr sz="1200" spc="10" dirty="0">
                <a:latin typeface="Sylfaen"/>
                <a:cs typeface="Sylfaen"/>
              </a:rPr>
              <a:t> </a:t>
            </a:r>
            <a:r>
              <a:rPr sz="1200" spc="-45" dirty="0">
                <a:latin typeface="Sylfaen"/>
                <a:cs typeface="Sylfaen"/>
              </a:rPr>
              <a:t>პანდემიის</a:t>
            </a:r>
            <a:r>
              <a:rPr sz="1200" spc="-40" dirty="0">
                <a:latin typeface="Sylfaen"/>
                <a:cs typeface="Sylfaen"/>
              </a:rPr>
              <a:t> </a:t>
            </a:r>
            <a:r>
              <a:rPr sz="1200" spc="-15" dirty="0">
                <a:latin typeface="Sylfaen"/>
                <a:cs typeface="Sylfaen"/>
              </a:rPr>
              <a:t>გამოწვევებისა</a:t>
            </a:r>
            <a:r>
              <a:rPr sz="1200" b="0" spc="-15" dirty="0">
                <a:latin typeface="Calibri Light"/>
                <a:cs typeface="Calibri Light"/>
              </a:rPr>
              <a:t>,</a:t>
            </a:r>
            <a:r>
              <a:rPr sz="1200" b="0" spc="-10" dirty="0">
                <a:latin typeface="Calibri Light"/>
                <a:cs typeface="Calibri Light"/>
              </a:rPr>
              <a:t> </a:t>
            </a:r>
            <a:r>
              <a:rPr sz="1200" spc="35" dirty="0">
                <a:latin typeface="Sylfaen"/>
                <a:cs typeface="Sylfaen"/>
              </a:rPr>
              <a:t>საგარეო </a:t>
            </a:r>
            <a:r>
              <a:rPr sz="1200" spc="40" dirty="0">
                <a:latin typeface="Sylfaen"/>
                <a:cs typeface="Sylfaen"/>
              </a:rPr>
              <a:t> </a:t>
            </a:r>
            <a:r>
              <a:rPr sz="1200" spc="-40" dirty="0">
                <a:latin typeface="Sylfaen"/>
                <a:cs typeface="Sylfaen"/>
              </a:rPr>
              <a:t>ურთიერთობების მიმართულებით </a:t>
            </a:r>
            <a:r>
              <a:rPr sz="1200" spc="-10" dirty="0">
                <a:latin typeface="Sylfaen"/>
                <a:cs typeface="Sylfaen"/>
              </a:rPr>
              <a:t>თელავის </a:t>
            </a:r>
            <a:r>
              <a:rPr sz="1200" spc="-70" dirty="0">
                <a:latin typeface="Sylfaen"/>
                <a:cs typeface="Sylfaen"/>
              </a:rPr>
              <a:t>მუნიციპალიტეტი</a:t>
            </a:r>
            <a:r>
              <a:rPr sz="1200" spc="-65" dirty="0">
                <a:latin typeface="Sylfaen"/>
                <a:cs typeface="Sylfaen"/>
              </a:rPr>
              <a:t> </a:t>
            </a:r>
            <a:r>
              <a:rPr sz="1200" spc="-55" dirty="0">
                <a:latin typeface="Sylfaen"/>
                <a:cs typeface="Sylfaen"/>
              </a:rPr>
              <a:t>აქტიურად </a:t>
            </a:r>
            <a:r>
              <a:rPr sz="1200" spc="10" dirty="0" err="1">
                <a:latin typeface="Sylfaen"/>
                <a:cs typeface="Sylfaen"/>
              </a:rPr>
              <a:t>განაგრძობს</a:t>
            </a:r>
            <a:r>
              <a:rPr sz="1200" spc="10" dirty="0">
                <a:latin typeface="Sylfaen"/>
                <a:cs typeface="Sylfaen"/>
              </a:rPr>
              <a:t> </a:t>
            </a:r>
            <a:r>
              <a:rPr sz="1200" spc="15" dirty="0">
                <a:latin typeface="Sylfaen"/>
                <a:cs typeface="Sylfaen"/>
              </a:rPr>
              <a:t> </a:t>
            </a:r>
            <a:r>
              <a:rPr sz="1200" spc="-35" dirty="0" err="1" smtClean="0">
                <a:latin typeface="Sylfaen"/>
                <a:cs typeface="Sylfaen"/>
              </a:rPr>
              <a:t>მუშაობას</a:t>
            </a:r>
            <a:r>
              <a:rPr sz="1200" b="0" spc="-35" dirty="0" smtClean="0">
                <a:latin typeface="Calibri Light"/>
                <a:cs typeface="Calibri Light"/>
              </a:rPr>
              <a:t>.</a:t>
            </a:r>
            <a:endParaRPr sz="1200" dirty="0">
              <a:latin typeface="Calibri Light"/>
              <a:cs typeface="Calibri Light"/>
            </a:endParaRPr>
          </a:p>
          <a:p>
            <a:pPr marL="12700" marR="2884170" algn="just">
              <a:lnSpc>
                <a:spcPct val="133700"/>
              </a:lnSpc>
              <a:spcBef>
                <a:spcPts val="5"/>
              </a:spcBef>
            </a:pPr>
            <a:endParaRPr lang="x-none" sz="1200" dirty="0">
              <a:latin typeface="Calibri Light"/>
              <a:cs typeface="Calibri Light"/>
            </a:endParaRPr>
          </a:p>
          <a:p>
            <a:pPr marL="184150" marR="2884170" indent="-171450" algn="just">
              <a:lnSpc>
                <a:spcPct val="133700"/>
              </a:lnSpc>
              <a:spcBef>
                <a:spcPts val="5"/>
              </a:spcBef>
              <a:buFont typeface="Wingdings" panose="05000000000000000000" pitchFamily="2" charset="2"/>
              <a:buChar char="Ø"/>
            </a:pPr>
            <a:r>
              <a:rPr lang="ka-GE" sz="1200" dirty="0" smtClean="0">
                <a:latin typeface="Sylfaen" panose="010A0502050306030303" pitchFamily="18" charset="0"/>
                <a:cs typeface="Calibri Light"/>
              </a:rPr>
              <a:t>წარმატებით მიმდინარეობს თელავის </a:t>
            </a:r>
            <a:r>
              <a:rPr lang="ka-GE" sz="1200" dirty="0">
                <a:latin typeface="Sylfaen" panose="010A0502050306030303" pitchFamily="18" charset="0"/>
                <a:cs typeface="Calibri Light"/>
              </a:rPr>
              <a:t>მუნიციპალიტეტის მერიის </a:t>
            </a:r>
            <a:r>
              <a:rPr lang="ka-GE" sz="1200" dirty="0" smtClean="0">
                <a:latin typeface="Sylfaen" panose="010A0502050306030303" pitchFamily="18" charset="0"/>
                <a:cs typeface="Calibri Light"/>
              </a:rPr>
              <a:t>ეკონომიკური განვითარების </a:t>
            </a:r>
            <a:r>
              <a:rPr lang="ka-GE" sz="1200" dirty="0">
                <a:latin typeface="Sylfaen" panose="010A0502050306030303" pitchFamily="18" charset="0"/>
                <a:cs typeface="Calibri Light"/>
              </a:rPr>
              <a:t>გეგმით გათვალისწინებული პროექტების  </a:t>
            </a:r>
            <a:r>
              <a:rPr lang="ka-GE" sz="1200" dirty="0" smtClean="0">
                <a:latin typeface="Sylfaen" panose="010A0502050306030303" pitchFamily="18" charset="0"/>
                <a:cs typeface="Calibri Light"/>
              </a:rPr>
              <a:t>განხორციელება, </a:t>
            </a:r>
            <a:r>
              <a:rPr lang="ka-GE" sz="1200" dirty="0">
                <a:latin typeface="Sylfaen" panose="010A0502050306030303" pitchFamily="18" charset="0"/>
                <a:cs typeface="Calibri Light"/>
              </a:rPr>
              <a:t>მათ შორის საკეპინგე ადგილების </a:t>
            </a:r>
            <a:r>
              <a:rPr lang="ka-GE" sz="1200" dirty="0" smtClean="0">
                <a:latin typeface="Sylfaen" panose="010A0502050306030303" pitchFamily="18" charset="0"/>
                <a:cs typeface="Calibri Light"/>
              </a:rPr>
              <a:t>მოწყობის პროცესი, </a:t>
            </a:r>
            <a:r>
              <a:rPr lang="ka-GE" sz="1200" dirty="0">
                <a:latin typeface="Sylfaen" panose="010A0502050306030303" pitchFamily="18" charset="0"/>
                <a:cs typeface="Calibri Light"/>
              </a:rPr>
              <a:t>რომელიც სრულად შევა ექსპლუატაციაში წლის ბილომდე</a:t>
            </a:r>
            <a:r>
              <a:rPr lang="ka-GE" sz="1200" dirty="0">
                <a:latin typeface="Calibri Light"/>
                <a:cs typeface="Calibri Light"/>
              </a:rPr>
              <a:t>. </a:t>
            </a:r>
            <a:endParaRPr lang="ka-GE" sz="1200" dirty="0" smtClean="0">
              <a:latin typeface="Calibri Light"/>
              <a:cs typeface="Calibri Light"/>
            </a:endParaRPr>
          </a:p>
          <a:p>
            <a:pPr marL="184150" marR="2884170" indent="-171450" algn="just">
              <a:lnSpc>
                <a:spcPct val="133700"/>
              </a:lnSpc>
              <a:spcBef>
                <a:spcPts val="5"/>
              </a:spcBef>
              <a:buFont typeface="Wingdings" panose="05000000000000000000" pitchFamily="2" charset="2"/>
              <a:buChar char="Ø"/>
            </a:pPr>
            <a:r>
              <a:rPr lang="ka-GE" sz="1200" dirty="0" smtClean="0">
                <a:latin typeface="Sylfaen" panose="010A0502050306030303" pitchFamily="18" charset="0"/>
                <a:cs typeface="Calibri Light"/>
              </a:rPr>
              <a:t>თელავის მუნიციპალიტეტის </a:t>
            </a:r>
            <a:r>
              <a:rPr lang="ka-GE" sz="1200" dirty="0">
                <a:latin typeface="Sylfaen" panose="010A0502050306030303" pitchFamily="18" charset="0"/>
                <a:cs typeface="Calibri Light"/>
              </a:rPr>
              <a:t>მიერ მოპოვებული გრანტის  ,, ბიომასის ენერგია და ენერგოეფექტური ტექნოლოგიები, როგორც მდგრადი ენერგეტიკული გადაწყვეტილებები მერების შეთანხმების ხელმომწერი ქალაქებისათვის“ </a:t>
            </a:r>
            <a:r>
              <a:rPr lang="ka-GE" sz="1200" dirty="0" smtClean="0">
                <a:latin typeface="Sylfaen" panose="010A0502050306030303" pitchFamily="18" charset="0"/>
                <a:cs typeface="Calibri Light"/>
              </a:rPr>
              <a:t>პროექტის ფარგლებში, დასრულებულია </a:t>
            </a:r>
            <a:r>
              <a:rPr lang="ka-GE" sz="1200" dirty="0">
                <a:latin typeface="Sylfaen" panose="010A0502050306030303" pitchFamily="18" charset="0"/>
                <a:cs typeface="Calibri Light"/>
              </a:rPr>
              <a:t>იყალთოს საბავშო ბაღის სრული თერმო </a:t>
            </a:r>
            <a:r>
              <a:rPr lang="ka-GE" sz="1200" dirty="0" smtClean="0">
                <a:latin typeface="Sylfaen" panose="010A0502050306030303" pitchFamily="18" charset="0"/>
                <a:cs typeface="Calibri Light"/>
              </a:rPr>
              <a:t>მოდერნიზაცია, ამ ეტაპზე მიმდინარეობს თელავის </a:t>
            </a:r>
            <a:r>
              <a:rPr lang="en-US" sz="1200" dirty="0">
                <a:latin typeface="Sylfaen" panose="010A0502050306030303" pitchFamily="18" charset="0"/>
                <a:cs typeface="Calibri Light"/>
              </a:rPr>
              <a:t>N1  </a:t>
            </a:r>
            <a:r>
              <a:rPr lang="ka-GE" sz="1200" dirty="0">
                <a:latin typeface="Sylfaen" panose="010A0502050306030303" pitchFamily="18" charset="0"/>
                <a:cs typeface="Calibri Light"/>
              </a:rPr>
              <a:t>საბავშო ბაღის თერმო მოდერინიზაციის სამშენებლი სამუშაოები</a:t>
            </a:r>
            <a:r>
              <a:rPr lang="ka-GE" sz="1200" dirty="0" smtClean="0">
                <a:latin typeface="Sylfaen" panose="010A0502050306030303" pitchFamily="18" charset="0"/>
                <a:cs typeface="Calibri Light"/>
              </a:rPr>
              <a:t>.</a:t>
            </a:r>
          </a:p>
          <a:p>
            <a:pPr marL="184150" marR="2884170" indent="-171450" algn="just">
              <a:lnSpc>
                <a:spcPct val="133700"/>
              </a:lnSpc>
              <a:spcBef>
                <a:spcPts val="5"/>
              </a:spcBef>
              <a:buFont typeface="Wingdings" panose="05000000000000000000" pitchFamily="2" charset="2"/>
              <a:buChar char="Ø"/>
            </a:pPr>
            <a:r>
              <a:rPr lang="ka-GE" sz="1200" dirty="0" smtClean="0">
                <a:latin typeface="Sylfaen" panose="010A0502050306030303" pitchFamily="18" charset="0"/>
                <a:cs typeface="Calibri Light"/>
              </a:rPr>
              <a:t>წარმატებით მიმდინარეობს  თელავის მუნიციპალიტეტის მერიის 2021-2022 წლების ეკონომიკური </a:t>
            </a:r>
            <a:r>
              <a:rPr lang="ka-GE" sz="1200" dirty="0">
                <a:latin typeface="Sylfaen" panose="010A0502050306030303" pitchFamily="18" charset="0"/>
                <a:cs typeface="Calibri Light"/>
              </a:rPr>
              <a:t>განვითარების გეგმის </a:t>
            </a:r>
            <a:r>
              <a:rPr lang="ka-GE" sz="1200" dirty="0" smtClean="0">
                <a:latin typeface="Sylfaen" panose="010A0502050306030303" pitchFamily="18" charset="0"/>
                <a:cs typeface="Calibri Light"/>
              </a:rPr>
              <a:t>შემუშავება </a:t>
            </a:r>
            <a:r>
              <a:rPr lang="ka-GE" sz="1200" dirty="0">
                <a:latin typeface="Sylfaen" panose="010A0502050306030303" pitchFamily="18" charset="0"/>
                <a:cs typeface="Calibri Light"/>
              </a:rPr>
              <a:t>. </a:t>
            </a:r>
            <a:endParaRPr lang="ka-GE" sz="1200" dirty="0" smtClean="0">
              <a:latin typeface="Sylfaen" panose="010A0502050306030303" pitchFamily="18" charset="0"/>
              <a:cs typeface="Calibri Light"/>
            </a:endParaRPr>
          </a:p>
          <a:p>
            <a:pPr marL="184150" marR="2884170" indent="-171450" algn="just">
              <a:lnSpc>
                <a:spcPct val="133700"/>
              </a:lnSpc>
              <a:spcBef>
                <a:spcPts val="5"/>
              </a:spcBef>
              <a:buFont typeface="Wingdings" panose="05000000000000000000" pitchFamily="2" charset="2"/>
              <a:buChar char="Ø"/>
            </a:pPr>
            <a:r>
              <a:rPr lang="ka-GE" sz="1200" dirty="0">
                <a:latin typeface="Sylfaen" panose="010A0502050306030303" pitchFamily="18" charset="0"/>
                <a:cs typeface="Calibri Light"/>
              </a:rPr>
              <a:t>აქტიურად </a:t>
            </a:r>
            <a:r>
              <a:rPr lang="ka-GE" sz="1200" dirty="0" smtClean="0">
                <a:latin typeface="Sylfaen" panose="010A0502050306030303" pitchFamily="18" charset="0"/>
                <a:cs typeface="Calibri Light"/>
              </a:rPr>
              <a:t>ვთანამშრომლობთ  </a:t>
            </a:r>
            <a:r>
              <a:rPr lang="ka-GE" sz="1200" dirty="0">
                <a:latin typeface="Sylfaen" panose="010A0502050306030303" pitchFamily="18" charset="0"/>
                <a:cs typeface="Calibri Light"/>
              </a:rPr>
              <a:t>საერთაშორისო ორგანიზაციებთან და დამეგობრებული ქალაქების შესაბამის სამსახურებთან, ონლაინ </a:t>
            </a:r>
            <a:r>
              <a:rPr lang="ka-GE" sz="1200" dirty="0" smtClean="0">
                <a:latin typeface="Sylfaen" panose="010A0502050306030303" pitchFamily="18" charset="0"/>
                <a:cs typeface="Calibri Light"/>
              </a:rPr>
              <a:t>რეჟიმში, მონაწილეობა მივიღეთ არაერთ </a:t>
            </a:r>
            <a:r>
              <a:rPr lang="ka-GE" sz="1200" dirty="0">
                <a:latin typeface="Sylfaen" panose="010A0502050306030303" pitchFamily="18" charset="0"/>
                <a:cs typeface="Calibri Light"/>
              </a:rPr>
              <a:t>სასწავლო გაცვლით </a:t>
            </a:r>
            <a:r>
              <a:rPr lang="ka-GE" sz="1200" dirty="0" smtClean="0">
                <a:latin typeface="Sylfaen" panose="010A0502050306030303" pitchFamily="18" charset="0"/>
                <a:cs typeface="Calibri Light"/>
              </a:rPr>
              <a:t>პროგრამაში.</a:t>
            </a:r>
          </a:p>
          <a:p>
            <a:pPr marL="1966595" marR="5080" indent="-5080" algn="just">
              <a:lnSpc>
                <a:spcPct val="134600"/>
              </a:lnSpc>
              <a:spcBef>
                <a:spcPts val="810"/>
              </a:spcBef>
            </a:pPr>
            <a:endParaRPr sz="1200" dirty="0">
              <a:latin typeface="Sylfaen" panose="010A0502050306030303" pitchFamily="18" charset="0"/>
              <a:cs typeface="Calibri Light"/>
            </a:endParaRPr>
          </a:p>
        </p:txBody>
      </p:sp>
      <p:grpSp>
        <p:nvGrpSpPr>
          <p:cNvPr id="7" name="object 7"/>
          <p:cNvGrpSpPr/>
          <p:nvPr/>
        </p:nvGrpSpPr>
        <p:grpSpPr>
          <a:xfrm>
            <a:off x="7060691" y="2337561"/>
            <a:ext cx="2780030" cy="1983105"/>
            <a:chOff x="6676643" y="4869179"/>
            <a:chExt cx="2780030" cy="1983105"/>
          </a:xfrm>
        </p:grpSpPr>
        <p:pic>
          <p:nvPicPr>
            <p:cNvPr id="8" name="object 8"/>
            <p:cNvPicPr/>
            <p:nvPr/>
          </p:nvPicPr>
          <p:blipFill>
            <a:blip r:embed="rId2" cstate="print"/>
            <a:stretch>
              <a:fillRect/>
            </a:stretch>
          </p:blipFill>
          <p:spPr>
            <a:xfrm>
              <a:off x="6676643" y="4869179"/>
              <a:ext cx="2779776" cy="1982724"/>
            </a:xfrm>
            <a:prstGeom prst="rect">
              <a:avLst/>
            </a:prstGeom>
          </p:spPr>
        </p:pic>
        <p:pic>
          <p:nvPicPr>
            <p:cNvPr id="9" name="object 9"/>
            <p:cNvPicPr/>
            <p:nvPr/>
          </p:nvPicPr>
          <p:blipFill>
            <a:blip r:embed="rId3" cstate="print"/>
            <a:stretch>
              <a:fillRect/>
            </a:stretch>
          </p:blipFill>
          <p:spPr>
            <a:xfrm>
              <a:off x="6868667" y="5061203"/>
              <a:ext cx="2395728" cy="1598676"/>
            </a:xfrm>
            <a:prstGeom prst="rect">
              <a:avLst/>
            </a:prstGeom>
          </p:spPr>
        </p:pic>
      </p:grpSp>
      <p:grpSp>
        <p:nvGrpSpPr>
          <p:cNvPr id="10" name="object 10"/>
          <p:cNvGrpSpPr/>
          <p:nvPr/>
        </p:nvGrpSpPr>
        <p:grpSpPr>
          <a:xfrm>
            <a:off x="6868667" y="353809"/>
            <a:ext cx="2763520" cy="1969135"/>
            <a:chOff x="6665976" y="1656588"/>
            <a:chExt cx="2763520" cy="1969135"/>
          </a:xfrm>
        </p:grpSpPr>
        <p:pic>
          <p:nvPicPr>
            <p:cNvPr id="11" name="object 11"/>
            <p:cNvPicPr/>
            <p:nvPr/>
          </p:nvPicPr>
          <p:blipFill>
            <a:blip r:embed="rId4" cstate="print"/>
            <a:stretch>
              <a:fillRect/>
            </a:stretch>
          </p:blipFill>
          <p:spPr>
            <a:xfrm>
              <a:off x="6665976" y="1656588"/>
              <a:ext cx="2763012" cy="1969007"/>
            </a:xfrm>
            <a:prstGeom prst="rect">
              <a:avLst/>
            </a:prstGeom>
          </p:spPr>
        </p:pic>
        <p:pic>
          <p:nvPicPr>
            <p:cNvPr id="12" name="object 12"/>
            <p:cNvPicPr/>
            <p:nvPr/>
          </p:nvPicPr>
          <p:blipFill>
            <a:blip r:embed="rId5" cstate="print"/>
            <a:stretch>
              <a:fillRect/>
            </a:stretch>
          </p:blipFill>
          <p:spPr>
            <a:xfrm>
              <a:off x="6858000" y="1848612"/>
              <a:ext cx="2378963" cy="1584960"/>
            </a:xfrm>
            <a:prstGeom prst="rect">
              <a:avLst/>
            </a:prstGeom>
          </p:spPr>
        </p:pic>
      </p:grpSp>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33651" y="421371"/>
            <a:ext cx="2750822" cy="1833882"/>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33651" y="4953000"/>
            <a:ext cx="2750822" cy="1992849"/>
          </a:xfrm>
          <a:prstGeom prst="rect">
            <a:avLst/>
          </a:prstGeom>
        </p:spPr>
      </p:pic>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30876" y="2434621"/>
            <a:ext cx="2756372" cy="2280467"/>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670560" y="381000"/>
            <a:ext cx="8772525" cy="3006464"/>
          </a:xfrm>
          <a:prstGeom prst="rect">
            <a:avLst/>
          </a:prstGeom>
        </p:spPr>
        <p:txBody>
          <a:bodyPr vert="horz" wrap="square" lIns="0" tIns="12065" rIns="0" bIns="0" rtlCol="0">
            <a:spAutoFit/>
          </a:bodyPr>
          <a:lstStyle/>
          <a:p>
            <a:pPr marL="12700">
              <a:lnSpc>
                <a:spcPct val="100000"/>
              </a:lnSpc>
              <a:spcBef>
                <a:spcPts val="95"/>
              </a:spcBef>
            </a:pPr>
            <a:r>
              <a:rPr sz="1300" spc="-135" dirty="0">
                <a:solidFill>
                  <a:srgbClr val="1F4E79"/>
                </a:solidFill>
                <a:latin typeface="Sylfaen"/>
                <a:cs typeface="Sylfaen"/>
              </a:rPr>
              <a:t>ტურიზმი</a:t>
            </a:r>
            <a:endParaRPr sz="1300" dirty="0">
              <a:latin typeface="Sylfaen"/>
              <a:cs typeface="Sylfaen"/>
            </a:endParaRPr>
          </a:p>
          <a:p>
            <a:pPr>
              <a:lnSpc>
                <a:spcPct val="100000"/>
              </a:lnSpc>
            </a:pPr>
            <a:endParaRPr sz="1300" dirty="0">
              <a:latin typeface="Sylfaen"/>
              <a:cs typeface="Sylfaen"/>
            </a:endParaRPr>
          </a:p>
          <a:p>
            <a:pPr marL="184150" marR="6350" indent="-171450" algn="just">
              <a:lnSpc>
                <a:spcPct val="125299"/>
              </a:lnSpc>
              <a:spcBef>
                <a:spcPts val="815"/>
              </a:spcBef>
              <a:buFont typeface="Wingdings" panose="05000000000000000000" pitchFamily="2" charset="2"/>
              <a:buChar char="§"/>
            </a:pPr>
            <a:r>
              <a:rPr lang="ka-GE" sz="1200" spc="-110" dirty="0">
                <a:latin typeface="Sylfaen" panose="010A0502050306030303" pitchFamily="18" charset="0"/>
                <a:cs typeface="Sylfaen"/>
              </a:rPr>
              <a:t>თელავის მუნიციპალიტეტს შეემატა კიდევ 4 ახალი </a:t>
            </a:r>
            <a:r>
              <a:rPr lang="ka-GE" sz="1200" spc="-110" dirty="0" smtClean="0">
                <a:latin typeface="Sylfaen" panose="010A0502050306030303" pitchFamily="18" charset="0"/>
                <a:cs typeface="Sylfaen"/>
              </a:rPr>
              <a:t>სასტუმრო: სასტუმრო </a:t>
            </a:r>
            <a:r>
              <a:rPr lang="ka-GE" sz="1200" spc="-110" dirty="0">
                <a:latin typeface="Sylfaen" panose="010A0502050306030303" pitchFamily="18" charset="0"/>
                <a:cs typeface="Sylfaen"/>
              </a:rPr>
              <a:t>„კვირია“; “კომუნალ თელავი“ „ართ ვაინი“ და „ჰესტია</a:t>
            </a:r>
            <a:r>
              <a:rPr lang="ka-GE" sz="1200" spc="-110" dirty="0" smtClean="0">
                <a:latin typeface="Sylfaen" panose="010A0502050306030303" pitchFamily="18" charset="0"/>
                <a:cs typeface="Sylfaen"/>
              </a:rPr>
              <a:t>“,</a:t>
            </a:r>
            <a:r>
              <a:rPr lang="en-US" sz="1200" spc="-110" dirty="0" smtClean="0">
                <a:latin typeface="Sylfaen" panose="010A0502050306030303" pitchFamily="18" charset="0"/>
                <a:cs typeface="Sylfaen"/>
              </a:rPr>
              <a:t> </a:t>
            </a:r>
            <a:r>
              <a:rPr lang="ka-GE" sz="1200" spc="-110" dirty="0" smtClean="0">
                <a:latin typeface="Sylfaen" panose="010A0502050306030303" pitchFamily="18" charset="0"/>
                <a:cs typeface="Sylfaen"/>
              </a:rPr>
              <a:t>რომლებიც </a:t>
            </a:r>
            <a:r>
              <a:rPr lang="ka-GE" sz="1200" spc="-110" dirty="0">
                <a:latin typeface="Sylfaen" panose="010A0502050306030303" pitchFamily="18" charset="0"/>
                <a:cs typeface="Sylfaen"/>
              </a:rPr>
              <a:t>ჯამში მოიცავს 70 ნომერს.</a:t>
            </a:r>
          </a:p>
          <a:p>
            <a:pPr marL="184150" marR="6350" indent="-171450" algn="just">
              <a:lnSpc>
                <a:spcPct val="125299"/>
              </a:lnSpc>
              <a:spcBef>
                <a:spcPts val="815"/>
              </a:spcBef>
              <a:buFont typeface="Wingdings" panose="05000000000000000000" pitchFamily="2" charset="2"/>
              <a:buChar char="§"/>
            </a:pPr>
            <a:r>
              <a:rPr lang="ka-GE" sz="1200" spc="-110" dirty="0">
                <a:latin typeface="Sylfaen" panose="010A0502050306030303" pitchFamily="18" charset="0"/>
                <a:cs typeface="Sylfaen"/>
              </a:rPr>
              <a:t>დასრულდა საკემპინგე ადგილის მშენებლობა-მოწყობა</a:t>
            </a:r>
            <a:r>
              <a:rPr lang="ka-GE" sz="1200" spc="-110" dirty="0" smtClean="0">
                <a:latin typeface="Sylfaen" panose="010A0502050306030303" pitchFamily="18" charset="0"/>
                <a:cs typeface="Sylfaen"/>
              </a:rPr>
              <a:t>.</a:t>
            </a:r>
            <a:endParaRPr sz="1200" spc="-110" dirty="0" smtClean="0">
              <a:latin typeface="Sylfaen" panose="010A0502050306030303" pitchFamily="18" charset="0"/>
              <a:cs typeface="Sylfaen"/>
            </a:endParaRPr>
          </a:p>
          <a:p>
            <a:pPr marL="184150" marR="6350" indent="-171450" algn="just">
              <a:lnSpc>
                <a:spcPct val="125299"/>
              </a:lnSpc>
              <a:spcBef>
                <a:spcPts val="815"/>
              </a:spcBef>
              <a:buFont typeface="Wingdings" panose="05000000000000000000" pitchFamily="2" charset="2"/>
              <a:buChar char="§"/>
            </a:pPr>
            <a:r>
              <a:rPr sz="1200" spc="-110" dirty="0" err="1" smtClean="0">
                <a:latin typeface="Sylfaen" panose="010A0502050306030303" pitchFamily="18" charset="0"/>
                <a:cs typeface="Sylfaen"/>
              </a:rPr>
              <a:t>ტურიზმის</a:t>
            </a:r>
            <a:r>
              <a:rPr sz="1200" spc="-110" dirty="0" smtClean="0">
                <a:latin typeface="Sylfaen" panose="010A0502050306030303" pitchFamily="18" charset="0"/>
                <a:cs typeface="Sylfaen"/>
              </a:rPr>
              <a:t> </a:t>
            </a:r>
            <a:r>
              <a:rPr sz="1200" spc="5" dirty="0">
                <a:latin typeface="Sylfaen" panose="010A0502050306030303" pitchFamily="18" charset="0"/>
                <a:cs typeface="Sylfaen"/>
              </a:rPr>
              <a:t>საინფორმაციო </a:t>
            </a:r>
            <a:r>
              <a:rPr sz="1200" spc="-45" dirty="0">
                <a:latin typeface="Sylfaen" panose="010A0502050306030303" pitchFamily="18" charset="0"/>
                <a:cs typeface="Sylfaen"/>
              </a:rPr>
              <a:t>ცენტრი </a:t>
            </a:r>
            <a:r>
              <a:rPr sz="1200" spc="-10" dirty="0">
                <a:latin typeface="Sylfaen" panose="010A0502050306030303" pitchFamily="18" charset="0"/>
                <a:cs typeface="Sylfaen"/>
              </a:rPr>
              <a:t>წლის </a:t>
            </a:r>
            <a:r>
              <a:rPr sz="1200" dirty="0">
                <a:latin typeface="Sylfaen" panose="010A0502050306030303" pitchFamily="18" charset="0"/>
                <a:cs typeface="Sylfaen"/>
              </a:rPr>
              <a:t>განმავლობაში </a:t>
            </a:r>
            <a:r>
              <a:rPr sz="1200" spc="-20" dirty="0" err="1">
                <a:latin typeface="Sylfaen" panose="010A0502050306030303" pitchFamily="18" charset="0"/>
                <a:cs typeface="Sylfaen"/>
              </a:rPr>
              <a:t>მოემსახურა</a:t>
            </a:r>
            <a:r>
              <a:rPr sz="1200" spc="-20" dirty="0">
                <a:latin typeface="Sylfaen" panose="010A0502050306030303" pitchFamily="18" charset="0"/>
                <a:cs typeface="Sylfaen"/>
              </a:rPr>
              <a:t> </a:t>
            </a:r>
            <a:r>
              <a:rPr lang="en-US" sz="1200" b="0" spc="-5" dirty="0" smtClean="0">
                <a:latin typeface="Sylfaen" panose="010A0502050306030303" pitchFamily="18" charset="0"/>
                <a:cs typeface="Calibri Light"/>
              </a:rPr>
              <a:t>420</a:t>
            </a:r>
            <a:r>
              <a:rPr sz="1200" b="0" spc="-5" dirty="0" smtClean="0">
                <a:latin typeface="Sylfaen" panose="010A0502050306030303" pitchFamily="18" charset="0"/>
                <a:cs typeface="Calibri Light"/>
              </a:rPr>
              <a:t> </a:t>
            </a:r>
            <a:r>
              <a:rPr sz="1200" spc="-35" dirty="0">
                <a:latin typeface="Sylfaen" panose="010A0502050306030303" pitchFamily="18" charset="0"/>
                <a:cs typeface="Sylfaen"/>
              </a:rPr>
              <a:t>უცხოელ </a:t>
            </a:r>
            <a:r>
              <a:rPr sz="1200" spc="-80" dirty="0">
                <a:latin typeface="Sylfaen" panose="010A0502050306030303" pitchFamily="18" charset="0"/>
                <a:cs typeface="Sylfaen"/>
              </a:rPr>
              <a:t>ტურისტს </a:t>
            </a:r>
            <a:r>
              <a:rPr sz="1200" b="0" dirty="0">
                <a:latin typeface="Sylfaen" panose="010A0502050306030303" pitchFamily="18" charset="0"/>
                <a:cs typeface="Calibri Light"/>
              </a:rPr>
              <a:t>- </a:t>
            </a:r>
            <a:r>
              <a:rPr sz="1200" spc="15" dirty="0">
                <a:latin typeface="Sylfaen" panose="010A0502050306030303" pitchFamily="18" charset="0"/>
                <a:cs typeface="Sylfaen"/>
              </a:rPr>
              <a:t>საერთაშორისო </a:t>
            </a:r>
            <a:r>
              <a:rPr sz="1200" spc="-45" dirty="0">
                <a:latin typeface="Sylfaen" panose="010A0502050306030303" pitchFamily="18" charset="0"/>
                <a:cs typeface="Sylfaen"/>
              </a:rPr>
              <a:t>მოგზაურებს რუსეთიდან</a:t>
            </a:r>
            <a:r>
              <a:rPr sz="1200" b="0" spc="-45" dirty="0">
                <a:latin typeface="Sylfaen" panose="010A0502050306030303" pitchFamily="18" charset="0"/>
                <a:cs typeface="Calibri Light"/>
              </a:rPr>
              <a:t>, </a:t>
            </a:r>
            <a:r>
              <a:rPr sz="1200" b="0" spc="-40" dirty="0">
                <a:latin typeface="Sylfaen" panose="010A0502050306030303" pitchFamily="18" charset="0"/>
                <a:cs typeface="Calibri Light"/>
              </a:rPr>
              <a:t> </a:t>
            </a:r>
            <a:r>
              <a:rPr lang="ka-GE" sz="1200" spc="-20" dirty="0" smtClean="0">
                <a:latin typeface="Sylfaen" panose="010A0502050306030303" pitchFamily="18" charset="0"/>
                <a:cs typeface="Calibri Light"/>
              </a:rPr>
              <a:t>პოლონეთიდან</a:t>
            </a:r>
            <a:r>
              <a:rPr sz="1200" b="0" spc="-20" dirty="0" smtClean="0">
                <a:latin typeface="Sylfaen" panose="010A0502050306030303" pitchFamily="18" charset="0"/>
                <a:cs typeface="Calibri Light"/>
              </a:rPr>
              <a:t>,</a:t>
            </a:r>
            <a:r>
              <a:rPr sz="1200" b="0" spc="5" dirty="0" smtClean="0">
                <a:latin typeface="Sylfaen" panose="010A0502050306030303" pitchFamily="18" charset="0"/>
                <a:cs typeface="Calibri Light"/>
              </a:rPr>
              <a:t> </a:t>
            </a:r>
            <a:r>
              <a:rPr sz="1200" spc="-5" dirty="0" err="1" smtClean="0">
                <a:latin typeface="Sylfaen" panose="010A0502050306030303" pitchFamily="18" charset="0"/>
                <a:cs typeface="Sylfaen"/>
              </a:rPr>
              <a:t>გერმანიიდან</a:t>
            </a:r>
            <a:r>
              <a:rPr sz="1200" spc="-25" dirty="0" smtClean="0">
                <a:latin typeface="Sylfaen" panose="010A0502050306030303" pitchFamily="18" charset="0"/>
                <a:cs typeface="Sylfaen"/>
              </a:rPr>
              <a:t> </a:t>
            </a:r>
            <a:r>
              <a:rPr sz="1200" spc="-20" dirty="0">
                <a:latin typeface="Sylfaen" panose="010A0502050306030303" pitchFamily="18" charset="0"/>
                <a:cs typeface="Sylfaen"/>
              </a:rPr>
              <a:t>და </a:t>
            </a:r>
            <a:r>
              <a:rPr sz="1200" spc="-25" dirty="0">
                <a:latin typeface="Sylfaen" panose="010A0502050306030303" pitchFamily="18" charset="0"/>
                <a:cs typeface="Sylfaen"/>
              </a:rPr>
              <a:t>ბელარუსის</a:t>
            </a:r>
            <a:r>
              <a:rPr sz="1200" spc="-30" dirty="0">
                <a:latin typeface="Sylfaen" panose="010A0502050306030303" pitchFamily="18" charset="0"/>
                <a:cs typeface="Sylfaen"/>
              </a:rPr>
              <a:t> რესპუბლიკიდან</a:t>
            </a:r>
            <a:r>
              <a:rPr sz="1200" b="0" spc="-30" dirty="0">
                <a:latin typeface="Sylfaen" panose="010A0502050306030303" pitchFamily="18" charset="0"/>
                <a:cs typeface="Calibri Light"/>
              </a:rPr>
              <a:t>.</a:t>
            </a:r>
            <a:endParaRPr sz="1200" dirty="0">
              <a:latin typeface="Sylfaen" panose="010A0502050306030303" pitchFamily="18" charset="0"/>
              <a:cs typeface="Calibri Light"/>
            </a:endParaRPr>
          </a:p>
          <a:p>
            <a:pPr marL="184150" marR="5080" indent="-171450" algn="just">
              <a:lnSpc>
                <a:spcPct val="126400"/>
              </a:lnSpc>
              <a:spcBef>
                <a:spcPts val="790"/>
              </a:spcBef>
              <a:buFont typeface="Wingdings" panose="05000000000000000000" pitchFamily="2" charset="2"/>
              <a:buChar char="§"/>
            </a:pPr>
            <a:r>
              <a:rPr sz="1200" spc="-40" dirty="0">
                <a:latin typeface="Sylfaen" panose="010A0502050306030303" pitchFamily="18" charset="0"/>
                <a:cs typeface="Sylfaen"/>
              </a:rPr>
              <a:t>პანდემიის </a:t>
            </a:r>
            <a:r>
              <a:rPr sz="1200" spc="-70" dirty="0">
                <a:latin typeface="Sylfaen" panose="010A0502050306030303" pitchFamily="18" charset="0"/>
                <a:cs typeface="Sylfaen"/>
              </a:rPr>
              <a:t>შეზღუდვების </a:t>
            </a:r>
            <a:r>
              <a:rPr sz="1200" spc="-25" dirty="0">
                <a:latin typeface="Sylfaen" panose="010A0502050306030303" pitchFamily="18" charset="0"/>
                <a:cs typeface="Sylfaen"/>
              </a:rPr>
              <a:t>გათვალისწინებით</a:t>
            </a:r>
            <a:r>
              <a:rPr sz="1200" b="0" spc="-25" dirty="0">
                <a:latin typeface="Sylfaen" panose="010A0502050306030303" pitchFamily="18" charset="0"/>
                <a:cs typeface="Calibri Light"/>
              </a:rPr>
              <a:t>, </a:t>
            </a:r>
            <a:r>
              <a:rPr sz="1200" spc="-85" dirty="0">
                <a:latin typeface="Sylfaen" panose="010A0502050306030303" pitchFamily="18" charset="0"/>
                <a:cs typeface="Sylfaen"/>
              </a:rPr>
              <a:t>ტურისტულ </a:t>
            </a:r>
            <a:r>
              <a:rPr sz="1200" spc="-40" dirty="0">
                <a:latin typeface="Sylfaen" panose="010A0502050306030303" pitchFamily="18" charset="0"/>
                <a:cs typeface="Sylfaen"/>
              </a:rPr>
              <a:t>ობიექტების </a:t>
            </a:r>
            <a:r>
              <a:rPr sz="1200" spc="-20" dirty="0">
                <a:latin typeface="Sylfaen" panose="010A0502050306030303" pitchFamily="18" charset="0"/>
                <a:cs typeface="Sylfaen"/>
              </a:rPr>
              <a:t>შესახებ </a:t>
            </a:r>
            <a:r>
              <a:rPr sz="1200" dirty="0">
                <a:latin typeface="Sylfaen" panose="010A0502050306030303" pitchFamily="18" charset="0"/>
                <a:cs typeface="Sylfaen"/>
              </a:rPr>
              <a:t>ინფორმაცია </a:t>
            </a:r>
            <a:r>
              <a:rPr sz="1200" spc="-80" dirty="0">
                <a:latin typeface="Sylfaen" panose="010A0502050306030303" pitchFamily="18" charset="0"/>
                <a:cs typeface="Sylfaen"/>
              </a:rPr>
              <a:t>უწყვეტ </a:t>
            </a:r>
            <a:r>
              <a:rPr sz="1200" spc="-10" dirty="0">
                <a:latin typeface="Sylfaen" panose="010A0502050306030303" pitchFamily="18" charset="0"/>
                <a:cs typeface="Sylfaen"/>
              </a:rPr>
              <a:t>რეჟიმში </a:t>
            </a:r>
            <a:r>
              <a:rPr sz="1200" spc="-60" dirty="0">
                <a:latin typeface="Sylfaen" panose="010A0502050306030303" pitchFamily="18" charset="0"/>
                <a:cs typeface="Sylfaen"/>
              </a:rPr>
              <a:t>დისტანციურად </a:t>
            </a:r>
            <a:r>
              <a:rPr sz="1200" spc="-20" dirty="0">
                <a:latin typeface="Sylfaen" panose="010A0502050306030303" pitchFamily="18" charset="0"/>
                <a:cs typeface="Sylfaen"/>
              </a:rPr>
              <a:t>მიეწოდება </a:t>
            </a:r>
            <a:r>
              <a:rPr sz="1200" spc="25" dirty="0">
                <a:latin typeface="Sylfaen" panose="010A0502050306030303" pitchFamily="18" charset="0"/>
                <a:cs typeface="Sylfaen"/>
              </a:rPr>
              <a:t>ყველა </a:t>
            </a:r>
            <a:r>
              <a:rPr sz="1200" spc="30" dirty="0">
                <a:latin typeface="Sylfaen" panose="010A0502050306030303" pitchFamily="18" charset="0"/>
                <a:cs typeface="Sylfaen"/>
              </a:rPr>
              <a:t> </a:t>
            </a:r>
            <a:r>
              <a:rPr sz="1200" spc="-35" dirty="0">
                <a:latin typeface="Sylfaen" panose="010A0502050306030303" pitchFamily="18" charset="0"/>
                <a:cs typeface="Sylfaen"/>
              </a:rPr>
              <a:t>დაინტერესებულ</a:t>
            </a:r>
            <a:r>
              <a:rPr sz="1200" spc="-10" dirty="0">
                <a:latin typeface="Sylfaen" panose="010A0502050306030303" pitchFamily="18" charset="0"/>
                <a:cs typeface="Sylfaen"/>
              </a:rPr>
              <a:t> </a:t>
            </a:r>
            <a:r>
              <a:rPr sz="1200" spc="-15" dirty="0">
                <a:latin typeface="Sylfaen" panose="010A0502050306030303" pitchFamily="18" charset="0"/>
                <a:cs typeface="Sylfaen"/>
              </a:rPr>
              <a:t>პირს</a:t>
            </a:r>
            <a:r>
              <a:rPr sz="1200" spc="-30" dirty="0">
                <a:latin typeface="Sylfaen" panose="010A0502050306030303" pitchFamily="18" charset="0"/>
                <a:cs typeface="Sylfaen"/>
              </a:rPr>
              <a:t> </a:t>
            </a:r>
            <a:r>
              <a:rPr sz="1200" spc="45" dirty="0">
                <a:latin typeface="Sylfaen" panose="010A0502050306030303" pitchFamily="18" charset="0"/>
                <a:cs typeface="Sylfaen"/>
              </a:rPr>
              <a:t>როგორც</a:t>
            </a:r>
            <a:r>
              <a:rPr sz="1200" spc="-30" dirty="0">
                <a:latin typeface="Sylfaen" panose="010A0502050306030303" pitchFamily="18" charset="0"/>
                <a:cs typeface="Sylfaen"/>
              </a:rPr>
              <a:t> </a:t>
            </a:r>
            <a:r>
              <a:rPr sz="1200" spc="-25" dirty="0">
                <a:latin typeface="Sylfaen" panose="010A0502050306030303" pitchFamily="18" charset="0"/>
                <a:cs typeface="Sylfaen"/>
              </a:rPr>
              <a:t>ქვეყნის </a:t>
            </a:r>
            <a:r>
              <a:rPr sz="1200" spc="-50" dirty="0">
                <a:latin typeface="Sylfaen" panose="010A0502050306030303" pitchFamily="18" charset="0"/>
                <a:cs typeface="Sylfaen"/>
              </a:rPr>
              <a:t>შიგნით</a:t>
            </a:r>
            <a:r>
              <a:rPr sz="1200" b="0" spc="-50" dirty="0">
                <a:latin typeface="Sylfaen" panose="010A0502050306030303" pitchFamily="18" charset="0"/>
                <a:cs typeface="Calibri Light"/>
              </a:rPr>
              <a:t>,</a:t>
            </a:r>
            <a:r>
              <a:rPr sz="1200" b="0" spc="-5" dirty="0">
                <a:latin typeface="Sylfaen" panose="010A0502050306030303" pitchFamily="18" charset="0"/>
                <a:cs typeface="Calibri Light"/>
              </a:rPr>
              <a:t> </a:t>
            </a:r>
            <a:r>
              <a:rPr sz="1200" spc="-5" dirty="0">
                <a:latin typeface="Sylfaen" panose="010A0502050306030303" pitchFamily="18" charset="0"/>
                <a:cs typeface="Sylfaen"/>
              </a:rPr>
              <a:t>ასევე</a:t>
            </a:r>
            <a:r>
              <a:rPr sz="1200" spc="-30" dirty="0">
                <a:latin typeface="Sylfaen" panose="010A0502050306030303" pitchFamily="18" charset="0"/>
                <a:cs typeface="Sylfaen"/>
              </a:rPr>
              <a:t> </a:t>
            </a:r>
            <a:r>
              <a:rPr sz="1200" dirty="0">
                <a:latin typeface="Sylfaen" panose="010A0502050306030303" pitchFamily="18" charset="0"/>
                <a:cs typeface="Sylfaen"/>
              </a:rPr>
              <a:t>საზღვარგარეთ</a:t>
            </a:r>
            <a:r>
              <a:rPr sz="1200" b="0" dirty="0">
                <a:latin typeface="Sylfaen" panose="010A0502050306030303" pitchFamily="18" charset="0"/>
                <a:cs typeface="Calibri Light"/>
              </a:rPr>
              <a:t>.</a:t>
            </a:r>
            <a:endParaRPr sz="1200" dirty="0">
              <a:latin typeface="Sylfaen" panose="010A0502050306030303" pitchFamily="18" charset="0"/>
              <a:cs typeface="Calibri Light"/>
            </a:endParaRPr>
          </a:p>
          <a:p>
            <a:pPr marL="12700" marR="270510" algn="just">
              <a:lnSpc>
                <a:spcPct val="125499"/>
              </a:lnSpc>
              <a:spcBef>
                <a:spcPts val="815"/>
              </a:spcBef>
            </a:pPr>
            <a:r>
              <a:rPr sz="1200" b="0" spc="-5" dirty="0" smtClean="0">
                <a:latin typeface="Sylfaen" panose="010A0502050306030303" pitchFamily="18" charset="0"/>
                <a:cs typeface="Calibri Light"/>
              </a:rPr>
              <a:t>2021 </a:t>
            </a:r>
            <a:r>
              <a:rPr sz="1200" spc="-5" dirty="0">
                <a:latin typeface="Sylfaen" panose="010A0502050306030303" pitchFamily="18" charset="0"/>
                <a:cs typeface="Sylfaen"/>
              </a:rPr>
              <a:t>წლის </a:t>
            </a:r>
            <a:r>
              <a:rPr sz="1200" spc="-20" dirty="0">
                <a:latin typeface="Sylfaen" panose="010A0502050306030303" pitchFamily="18" charset="0"/>
                <a:cs typeface="Sylfaen"/>
              </a:rPr>
              <a:t>მონაცემებით</a:t>
            </a:r>
            <a:r>
              <a:rPr sz="1200" b="0" spc="-20" dirty="0">
                <a:latin typeface="Sylfaen" panose="010A0502050306030303" pitchFamily="18" charset="0"/>
                <a:cs typeface="Calibri Light"/>
              </a:rPr>
              <a:t>, </a:t>
            </a:r>
            <a:r>
              <a:rPr sz="1200" spc="-5" dirty="0">
                <a:latin typeface="Sylfaen" panose="010A0502050306030303" pitchFamily="18" charset="0"/>
                <a:cs typeface="Sylfaen"/>
              </a:rPr>
              <a:t>თელავის </a:t>
            </a:r>
            <a:r>
              <a:rPr sz="1200" spc="-105" dirty="0">
                <a:latin typeface="Sylfaen" panose="010A0502050306030303" pitchFamily="18" charset="0"/>
                <a:cs typeface="Sylfaen"/>
              </a:rPr>
              <a:t>ტურიზმის </a:t>
            </a:r>
            <a:r>
              <a:rPr sz="1200" spc="5" dirty="0">
                <a:latin typeface="Sylfaen" panose="010A0502050306030303" pitchFamily="18" charset="0"/>
                <a:cs typeface="Sylfaen"/>
              </a:rPr>
              <a:t>საინფორმაციო </a:t>
            </a:r>
            <a:r>
              <a:rPr sz="1200" spc="-40" dirty="0">
                <a:latin typeface="Sylfaen" panose="010A0502050306030303" pitchFamily="18" charset="0"/>
                <a:cs typeface="Sylfaen"/>
              </a:rPr>
              <a:t>ცენტრში </a:t>
            </a:r>
            <a:r>
              <a:rPr sz="1200" spc="-25" dirty="0" err="1">
                <a:latin typeface="Sylfaen" panose="010A0502050306030303" pitchFamily="18" charset="0"/>
                <a:cs typeface="Sylfaen"/>
              </a:rPr>
              <a:t>რეგისტრირებულია</a:t>
            </a:r>
            <a:r>
              <a:rPr sz="1200" spc="-25" dirty="0">
                <a:latin typeface="Sylfaen" panose="010A0502050306030303" pitchFamily="18" charset="0"/>
                <a:cs typeface="Sylfaen"/>
              </a:rPr>
              <a:t> </a:t>
            </a:r>
            <a:r>
              <a:rPr sz="1200" b="0" spc="-5" dirty="0" smtClean="0">
                <a:latin typeface="Sylfaen" panose="010A0502050306030303" pitchFamily="18" charset="0"/>
                <a:cs typeface="Calibri Light"/>
              </a:rPr>
              <a:t>47 </a:t>
            </a:r>
            <a:r>
              <a:rPr sz="1200" spc="-35" dirty="0">
                <a:latin typeface="Sylfaen" panose="010A0502050306030303" pitchFamily="18" charset="0"/>
                <a:cs typeface="Sylfaen"/>
              </a:rPr>
              <a:t>ღვინის </a:t>
            </a:r>
            <a:r>
              <a:rPr sz="1200" spc="-5" dirty="0">
                <a:latin typeface="Sylfaen" panose="010A0502050306030303" pitchFamily="18" charset="0"/>
                <a:cs typeface="Sylfaen"/>
              </a:rPr>
              <a:t>კომპანია </a:t>
            </a:r>
            <a:r>
              <a:rPr sz="1200" spc="-15" dirty="0">
                <a:latin typeface="Sylfaen" panose="010A0502050306030303" pitchFamily="18" charset="0"/>
                <a:cs typeface="Sylfaen"/>
              </a:rPr>
              <a:t>და</a:t>
            </a:r>
            <a:r>
              <a:rPr sz="1200" spc="-10" dirty="0">
                <a:latin typeface="Sylfaen" panose="010A0502050306030303" pitchFamily="18" charset="0"/>
                <a:cs typeface="Sylfaen"/>
              </a:rPr>
              <a:t> </a:t>
            </a:r>
            <a:r>
              <a:rPr sz="1200" spc="-25" dirty="0">
                <a:latin typeface="Sylfaen" panose="010A0502050306030303" pitchFamily="18" charset="0"/>
                <a:cs typeface="Sylfaen"/>
              </a:rPr>
              <a:t>საოჯახო </a:t>
            </a:r>
            <a:r>
              <a:rPr sz="1200" spc="-75" dirty="0">
                <a:latin typeface="Sylfaen" panose="010A0502050306030303" pitchFamily="18" charset="0"/>
                <a:cs typeface="Sylfaen"/>
              </a:rPr>
              <a:t>ტიპის </a:t>
            </a:r>
            <a:r>
              <a:rPr sz="1200" spc="-25" dirty="0">
                <a:latin typeface="Sylfaen" panose="010A0502050306030303" pitchFamily="18" charset="0"/>
                <a:cs typeface="Sylfaen"/>
              </a:rPr>
              <a:t>მცირე </a:t>
            </a:r>
            <a:r>
              <a:rPr sz="1200" spc="-20" dirty="0">
                <a:latin typeface="Sylfaen" panose="010A0502050306030303" pitchFamily="18" charset="0"/>
                <a:cs typeface="Sylfaen"/>
              </a:rPr>
              <a:t> </a:t>
            </a:r>
            <a:r>
              <a:rPr sz="1200" dirty="0">
                <a:latin typeface="Sylfaen" panose="010A0502050306030303" pitchFamily="18" charset="0"/>
                <a:cs typeface="Sylfaen"/>
              </a:rPr>
              <a:t>მარანი</a:t>
            </a:r>
            <a:r>
              <a:rPr sz="1200" b="0" dirty="0">
                <a:latin typeface="Sylfaen" panose="010A0502050306030303" pitchFamily="18" charset="0"/>
                <a:cs typeface="Calibri Light"/>
              </a:rPr>
              <a:t>,</a:t>
            </a:r>
            <a:r>
              <a:rPr sz="1200" b="0" spc="-5" dirty="0">
                <a:latin typeface="Sylfaen" panose="010A0502050306030303" pitchFamily="18" charset="0"/>
                <a:cs typeface="Calibri Light"/>
              </a:rPr>
              <a:t> </a:t>
            </a:r>
            <a:r>
              <a:rPr lang="en-US" sz="1200" dirty="0" smtClean="0">
                <a:latin typeface="Sylfaen" panose="010A0502050306030303" pitchFamily="18" charset="0"/>
                <a:cs typeface="Calibri Light"/>
              </a:rPr>
              <a:t>33</a:t>
            </a:r>
            <a:r>
              <a:rPr sz="1200" b="0" spc="-5" dirty="0" smtClean="0">
                <a:latin typeface="Sylfaen" panose="010A0502050306030303" pitchFamily="18" charset="0"/>
                <a:cs typeface="Calibri Light"/>
              </a:rPr>
              <a:t> </a:t>
            </a:r>
            <a:r>
              <a:rPr sz="1200" spc="-35" dirty="0">
                <a:latin typeface="Sylfaen" panose="010A0502050306030303" pitchFamily="18" charset="0"/>
                <a:cs typeface="Sylfaen"/>
              </a:rPr>
              <a:t>სასტუმრო</a:t>
            </a:r>
            <a:r>
              <a:rPr sz="1200" spc="-30" dirty="0">
                <a:latin typeface="Sylfaen" panose="010A0502050306030303" pitchFamily="18" charset="0"/>
                <a:cs typeface="Sylfaen"/>
              </a:rPr>
              <a:t> </a:t>
            </a:r>
            <a:r>
              <a:rPr sz="1200" spc="-15" dirty="0" err="1">
                <a:latin typeface="Sylfaen" panose="010A0502050306030303" pitchFamily="18" charset="0"/>
                <a:cs typeface="Sylfaen"/>
              </a:rPr>
              <a:t>და</a:t>
            </a:r>
            <a:r>
              <a:rPr sz="1200" spc="-45" dirty="0">
                <a:latin typeface="Sylfaen" panose="010A0502050306030303" pitchFamily="18" charset="0"/>
                <a:cs typeface="Sylfaen"/>
              </a:rPr>
              <a:t> </a:t>
            </a:r>
            <a:r>
              <a:rPr lang="en-US" sz="1200" b="0" dirty="0" smtClean="0">
                <a:latin typeface="Sylfaen" panose="010A0502050306030303" pitchFamily="18" charset="0"/>
                <a:cs typeface="Calibri Light"/>
              </a:rPr>
              <a:t>70</a:t>
            </a:r>
            <a:r>
              <a:rPr sz="1200" b="0" spc="5" dirty="0" smtClean="0">
                <a:latin typeface="Sylfaen" panose="010A0502050306030303" pitchFamily="18" charset="0"/>
                <a:cs typeface="Calibri Light"/>
              </a:rPr>
              <a:t> </a:t>
            </a:r>
            <a:r>
              <a:rPr sz="1200" spc="-25" dirty="0">
                <a:latin typeface="Sylfaen" panose="010A0502050306030303" pitchFamily="18" charset="0"/>
                <a:cs typeface="Sylfaen"/>
              </a:rPr>
              <a:t>საოჯახო</a:t>
            </a:r>
            <a:r>
              <a:rPr sz="1200" spc="-20" dirty="0">
                <a:latin typeface="Sylfaen" panose="010A0502050306030303" pitchFamily="18" charset="0"/>
                <a:cs typeface="Sylfaen"/>
              </a:rPr>
              <a:t> </a:t>
            </a:r>
            <a:r>
              <a:rPr sz="1200" spc="-75" dirty="0">
                <a:latin typeface="Sylfaen" panose="010A0502050306030303" pitchFamily="18" charset="0"/>
                <a:cs typeface="Sylfaen"/>
              </a:rPr>
              <a:t>ტიპის</a:t>
            </a:r>
            <a:r>
              <a:rPr sz="1200" spc="-25" dirty="0">
                <a:latin typeface="Sylfaen" panose="010A0502050306030303" pitchFamily="18" charset="0"/>
                <a:cs typeface="Sylfaen"/>
              </a:rPr>
              <a:t> </a:t>
            </a:r>
            <a:r>
              <a:rPr sz="1200" spc="-30" dirty="0">
                <a:latin typeface="Sylfaen" panose="010A0502050306030303" pitchFamily="18" charset="0"/>
                <a:cs typeface="Sylfaen"/>
              </a:rPr>
              <a:t>სასტუმრო</a:t>
            </a:r>
            <a:r>
              <a:rPr sz="1200" b="0" spc="-30" dirty="0">
                <a:latin typeface="Sylfaen" panose="010A0502050306030303" pitchFamily="18" charset="0"/>
                <a:cs typeface="Calibri Light"/>
              </a:rPr>
              <a:t>.</a:t>
            </a:r>
            <a:endParaRPr sz="1200" dirty="0">
              <a:latin typeface="Sylfaen" panose="010A0502050306030303" pitchFamily="18" charset="0"/>
              <a:cs typeface="Calibri Light"/>
            </a:endParaRPr>
          </a:p>
        </p:txBody>
      </p:sp>
      <p:sp>
        <p:nvSpPr>
          <p:cNvPr id="4" name="object 4"/>
          <p:cNvSpPr txBox="1"/>
          <p:nvPr/>
        </p:nvSpPr>
        <p:spPr>
          <a:xfrm>
            <a:off x="670560" y="3581400"/>
            <a:ext cx="8775065" cy="4272323"/>
          </a:xfrm>
          <a:prstGeom prst="rect">
            <a:avLst/>
          </a:prstGeom>
        </p:spPr>
        <p:txBody>
          <a:bodyPr vert="horz" wrap="square" lIns="0" tIns="12065" rIns="0" bIns="0" rtlCol="0">
            <a:spAutoFit/>
          </a:bodyPr>
          <a:lstStyle/>
          <a:p>
            <a:pPr marL="12700">
              <a:lnSpc>
                <a:spcPct val="100000"/>
              </a:lnSpc>
              <a:spcBef>
                <a:spcPts val="95"/>
              </a:spcBef>
            </a:pPr>
            <a:r>
              <a:rPr sz="1300" spc="5" dirty="0" err="1" smtClean="0">
                <a:solidFill>
                  <a:srgbClr val="1F4E79"/>
                </a:solidFill>
                <a:latin typeface="Sylfaen"/>
                <a:cs typeface="Sylfaen"/>
              </a:rPr>
              <a:t>ქონება</a:t>
            </a:r>
            <a:endParaRPr sz="1300" spc="5" dirty="0" smtClean="0">
              <a:solidFill>
                <a:srgbClr val="1F4E79"/>
              </a:solidFill>
              <a:latin typeface="Sylfaen"/>
              <a:cs typeface="Sylfaen"/>
            </a:endParaRPr>
          </a:p>
          <a:p>
            <a:pPr marL="12700">
              <a:lnSpc>
                <a:spcPct val="100000"/>
              </a:lnSpc>
              <a:spcBef>
                <a:spcPts val="95"/>
              </a:spcBef>
            </a:pPr>
            <a:endParaRPr sz="1300" dirty="0">
              <a:latin typeface="Sylfaen"/>
              <a:cs typeface="Sylfaen"/>
            </a:endParaRPr>
          </a:p>
          <a:p>
            <a:pPr marL="171450" indent="-171450" algn="just">
              <a:lnSpc>
                <a:spcPct val="100000"/>
              </a:lnSpc>
              <a:spcBef>
                <a:spcPts val="40"/>
              </a:spcBef>
              <a:buFont typeface="Wingdings" panose="05000000000000000000" pitchFamily="2" charset="2"/>
              <a:buChar char="Ø"/>
            </a:pPr>
            <a:r>
              <a:rPr lang="ka-GE" sz="1200" dirty="0">
                <a:latin typeface="Sylfaen"/>
                <a:cs typeface="Sylfaen"/>
              </a:rPr>
              <a:t>2021 წლის 25 სექტემბრის მდგომარეობით თელავის მუნიციპალიტეტის საკუთრებად რეგისტრირებული იქნა 58 ერთეული უძრავი ქონება. საპრივატიზებო ნუსხაში შეტანილი და დამტკიცებული იქნა 17 (ჩვიდმეტი) ერთეული უძრავი ქონება. ელექტრონულ აუქციონზე გაიყიდა 13 (ცამეტი) ერთეული უძრავი ქონება, რომლი ღირებულებამ ჯამში შეადგინა 1504975  ლარი. </a:t>
            </a:r>
            <a:endParaRPr lang="ka-GE" sz="1200" dirty="0" smtClean="0">
              <a:latin typeface="Sylfaen"/>
              <a:cs typeface="Sylfaen"/>
            </a:endParaRPr>
          </a:p>
          <a:p>
            <a:pPr marL="171450" indent="-171450" algn="just">
              <a:lnSpc>
                <a:spcPct val="100000"/>
              </a:lnSpc>
              <a:spcBef>
                <a:spcPts val="40"/>
              </a:spcBef>
              <a:buFont typeface="Wingdings" panose="05000000000000000000" pitchFamily="2" charset="2"/>
              <a:buChar char="Ø"/>
            </a:pPr>
            <a:r>
              <a:rPr lang="ka-GE" sz="1200" dirty="0">
                <a:latin typeface="Sylfaen"/>
                <a:cs typeface="Sylfaen"/>
              </a:rPr>
              <a:t>პირდაპირი განკარგვის წესით სარგებლობის უფლებით, თხოვების ფორმით გაცემული იქნა 22  ერთეული ავტოსატრანსპორტო საშუალება (მ.შ. 10 ერთეული ავტობუსი</a:t>
            </a:r>
            <a:r>
              <a:rPr lang="ka-GE" sz="1200" dirty="0" smtClean="0">
                <a:latin typeface="Sylfaen"/>
                <a:cs typeface="Sylfaen"/>
              </a:rPr>
              <a:t>).</a:t>
            </a:r>
          </a:p>
          <a:p>
            <a:pPr marL="171450" indent="-171450" algn="just">
              <a:lnSpc>
                <a:spcPct val="100000"/>
              </a:lnSpc>
              <a:spcBef>
                <a:spcPts val="40"/>
              </a:spcBef>
              <a:buFont typeface="Wingdings" panose="05000000000000000000" pitchFamily="2" charset="2"/>
              <a:buChar char="Ø"/>
            </a:pPr>
            <a:r>
              <a:rPr lang="ka-GE" sz="1200" dirty="0">
                <a:latin typeface="Sylfaen"/>
                <a:cs typeface="Sylfaen"/>
              </a:rPr>
              <a:t>გამოცხადებული იქნა 3 (სამი) ელ;ექტრონული აუქციონი, სადაც იჯარის ფორმით დროებით სარგებლობაში გადაცემული იქნა მუნიციპალიტეტის საკუთრებაში არსებული 11 ერთეული უძრავი ქონება (მ.შ. 8 ერთეული საძოვარი). </a:t>
            </a:r>
            <a:endParaRPr lang="ka-GE" sz="1200" dirty="0" smtClean="0">
              <a:latin typeface="Sylfaen"/>
              <a:cs typeface="Sylfaen"/>
            </a:endParaRPr>
          </a:p>
          <a:p>
            <a:pPr marL="171450" indent="-171450" algn="just">
              <a:lnSpc>
                <a:spcPct val="100000"/>
              </a:lnSpc>
              <a:spcBef>
                <a:spcPts val="40"/>
              </a:spcBef>
              <a:buFont typeface="Wingdings" panose="05000000000000000000" pitchFamily="2" charset="2"/>
              <a:buChar char="Ø"/>
            </a:pPr>
            <a:r>
              <a:rPr lang="ka-GE" sz="1200" dirty="0">
                <a:latin typeface="Sylfaen"/>
                <a:cs typeface="Sylfaen"/>
              </a:rPr>
              <a:t>პირდაპირი განკარგვის წესით, უსასყიდლო უზუფრუქტის ფორმით დროებით სარგებლობაში გაცემული იქნა 14 ერთეული უძრავი </a:t>
            </a:r>
            <a:r>
              <a:rPr lang="ka-GE" sz="1200" dirty="0" smtClean="0">
                <a:latin typeface="Sylfaen"/>
                <a:cs typeface="Sylfaen"/>
              </a:rPr>
              <a:t>ქონება.</a:t>
            </a:r>
          </a:p>
          <a:p>
            <a:pPr marL="171450" indent="-171450" algn="just">
              <a:lnSpc>
                <a:spcPct val="100000"/>
              </a:lnSpc>
              <a:spcBef>
                <a:spcPts val="40"/>
              </a:spcBef>
              <a:buFont typeface="Wingdings" panose="05000000000000000000" pitchFamily="2" charset="2"/>
              <a:buChar char="Ø"/>
            </a:pPr>
            <a:r>
              <a:rPr lang="ka-GE" sz="1200" dirty="0">
                <a:latin typeface="Sylfaen"/>
                <a:cs typeface="Sylfaen"/>
              </a:rPr>
              <a:t>პირდაპირი განკარგვის წესით, იჯარის (სასყიდლიანი) ფორმით სარგებლობაში გაცემული იქნა 10 (ათი) ერთეული უძრავი </a:t>
            </a:r>
            <a:r>
              <a:rPr lang="ka-GE" sz="1200" dirty="0" smtClean="0">
                <a:latin typeface="Sylfaen"/>
                <a:cs typeface="Sylfaen"/>
              </a:rPr>
              <a:t>ქონება.</a:t>
            </a:r>
          </a:p>
          <a:p>
            <a:pPr marL="171450" indent="-171450" algn="just">
              <a:lnSpc>
                <a:spcPct val="100000"/>
              </a:lnSpc>
              <a:spcBef>
                <a:spcPts val="40"/>
              </a:spcBef>
              <a:buFont typeface="Wingdings" panose="05000000000000000000" pitchFamily="2" charset="2"/>
              <a:buChar char="Ø"/>
            </a:pPr>
            <a:r>
              <a:rPr lang="ka-GE" sz="1200" dirty="0">
                <a:latin typeface="Sylfaen"/>
                <a:cs typeface="Sylfaen"/>
              </a:rPr>
              <a:t>საქართველოს მთავრობის 2014 წლის 20 თებერვლის </a:t>
            </a:r>
            <a:r>
              <a:rPr lang="en-US" sz="1200" dirty="0">
                <a:latin typeface="Sylfaen"/>
                <a:cs typeface="Sylfaen"/>
              </a:rPr>
              <a:t>N189 </a:t>
            </a:r>
            <a:r>
              <a:rPr lang="ka-GE" sz="1200" dirty="0">
                <a:latin typeface="Sylfaen"/>
                <a:cs typeface="Sylfaen"/>
              </a:rPr>
              <a:t>დადგენილების საფუძველზე კანონიერი მოსარგებლეებისათვის უსასყიდლოდ საკუთრებაში გადაცემული იქნა 1 (ერთი) ერთეული არაპრივატიზებული საცხოვრებელი და არასაცხოვრებელი (იზოლირებული და არაიზოლირებული) ფართი</a:t>
            </a:r>
            <a:r>
              <a:rPr lang="ka-GE" sz="1200" dirty="0" smtClean="0">
                <a:latin typeface="Sylfaen"/>
                <a:cs typeface="Sylfaen"/>
              </a:rPr>
              <a:t>.</a:t>
            </a:r>
          </a:p>
          <a:p>
            <a:pPr marL="171450" indent="-171450" algn="just">
              <a:lnSpc>
                <a:spcPct val="100000"/>
              </a:lnSpc>
              <a:spcBef>
                <a:spcPts val="40"/>
              </a:spcBef>
              <a:buFont typeface="Wingdings" panose="05000000000000000000" pitchFamily="2" charset="2"/>
              <a:buChar char="Ø"/>
            </a:pPr>
            <a:r>
              <a:rPr lang="ka-GE" sz="1200" dirty="0">
                <a:latin typeface="Sylfaen"/>
                <a:cs typeface="Sylfaen"/>
              </a:rPr>
              <a:t>სსიპ სახელმწიფო ქონების ეროვნულ სააგენტოში გაიგზავნა შუამდგომლობაქ. თელავში, მუსხელიშვილის ქუჩაზე (ყოფილი ზედა სამხედრო ქალაქის ტერიტორია) მდებარე მრავალბინიან საცხოვრებელ კორპუსებში თვითნებურად შეწრილი მოქალაქეებისათვის დაკავებული ბინების საკუთრებაში გადაცემის თაობაზე (22 ერთეული არასაცხოვრებელი ფართი).</a:t>
            </a:r>
            <a:endParaRPr lang="ka-GE" sz="1200" dirty="0" smtClean="0">
              <a:latin typeface="Sylfaen"/>
              <a:cs typeface="Sylfaen"/>
            </a:endParaRPr>
          </a:p>
          <a:p>
            <a:pPr marL="171450" indent="-171450" algn="just">
              <a:lnSpc>
                <a:spcPct val="100000"/>
              </a:lnSpc>
              <a:spcBef>
                <a:spcPts val="40"/>
              </a:spcBef>
              <a:buFont typeface="Wingdings" panose="05000000000000000000" pitchFamily="2" charset="2"/>
              <a:buChar char="Ø"/>
            </a:pPr>
            <a:endParaRPr sz="1200" dirty="0">
              <a:latin typeface="Sylfaen"/>
              <a:cs typeface="Sylfaen"/>
            </a:endParaRPr>
          </a:p>
          <a:p>
            <a:pPr algn="just">
              <a:lnSpc>
                <a:spcPct val="100000"/>
              </a:lnSpc>
              <a:spcBef>
                <a:spcPts val="40"/>
              </a:spcBef>
            </a:pPr>
            <a:endParaRPr sz="1000" dirty="0">
              <a:latin typeface="Calibri Light"/>
              <a:cs typeface="Calibri Ligh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81000" y="533401"/>
            <a:ext cx="9063990" cy="3533660"/>
          </a:xfrm>
          <a:prstGeom prst="rect">
            <a:avLst/>
          </a:prstGeom>
        </p:spPr>
        <p:txBody>
          <a:bodyPr vert="horz" wrap="square" lIns="0" tIns="12065" rIns="0" bIns="0" rtlCol="0">
            <a:spAutoFit/>
          </a:bodyPr>
          <a:lstStyle/>
          <a:p>
            <a:pPr marL="12700">
              <a:lnSpc>
                <a:spcPct val="100000"/>
              </a:lnSpc>
              <a:spcBef>
                <a:spcPts val="95"/>
              </a:spcBef>
            </a:pPr>
            <a:r>
              <a:rPr sz="1300" spc="-55" dirty="0" err="1" smtClean="0">
                <a:solidFill>
                  <a:srgbClr val="1F4E79"/>
                </a:solidFill>
                <a:latin typeface="Sylfaen"/>
                <a:cs typeface="Sylfaen"/>
              </a:rPr>
              <a:t>შესყიდვები</a:t>
            </a:r>
            <a:endParaRPr sz="1300" spc="-55" dirty="0" smtClean="0">
              <a:solidFill>
                <a:srgbClr val="1F4E79"/>
              </a:solidFill>
              <a:latin typeface="Sylfaen"/>
              <a:cs typeface="Sylfaen"/>
            </a:endParaRPr>
          </a:p>
          <a:p>
            <a:pPr marL="12700">
              <a:lnSpc>
                <a:spcPct val="100000"/>
              </a:lnSpc>
              <a:spcBef>
                <a:spcPts val="95"/>
              </a:spcBef>
            </a:pPr>
            <a:endParaRPr sz="1300" dirty="0">
              <a:latin typeface="Sylfaen"/>
              <a:cs typeface="Sylfaen"/>
            </a:endParaRPr>
          </a:p>
          <a:p>
            <a:pPr>
              <a:lnSpc>
                <a:spcPct val="100000"/>
              </a:lnSpc>
              <a:spcBef>
                <a:spcPts val="45"/>
              </a:spcBef>
            </a:pPr>
            <a:r>
              <a:rPr lang="ka-GE" sz="1200" dirty="0">
                <a:latin typeface="Sylfaen"/>
                <a:cs typeface="Sylfaen"/>
              </a:rPr>
              <a:t>თელავის მუნიციპალიტეტის 2021 წლის ბიუჯეტით, წლის განმავლობაში ღონისძიებისა და პროექტებისთვის საჭირო სამუშაოს, საქონლისა და  მომსახურებისთვის 11 001 776 ლარის შესყიდვა განხორციელდა შემდეგი საშუალებებით</a:t>
            </a:r>
            <a:r>
              <a:rPr lang="ka-GE" sz="1200" dirty="0" smtClean="0">
                <a:latin typeface="Sylfaen"/>
                <a:cs typeface="Sylfaen"/>
              </a:rPr>
              <a:t>:</a:t>
            </a:r>
          </a:p>
          <a:p>
            <a:pPr>
              <a:lnSpc>
                <a:spcPct val="100000"/>
              </a:lnSpc>
              <a:spcBef>
                <a:spcPts val="45"/>
              </a:spcBef>
            </a:pPr>
            <a:endParaRPr lang="ka-GE" sz="1200" dirty="0">
              <a:latin typeface="Sylfaen"/>
              <a:cs typeface="Sylfaen"/>
            </a:endParaRPr>
          </a:p>
          <a:p>
            <a:pPr marL="171450" indent="-171450">
              <a:lnSpc>
                <a:spcPct val="100000"/>
              </a:lnSpc>
              <a:spcBef>
                <a:spcPts val="45"/>
              </a:spcBef>
              <a:buFont typeface="Wingdings" panose="05000000000000000000" pitchFamily="2" charset="2"/>
              <a:buChar char="Ø"/>
            </a:pPr>
            <a:r>
              <a:rPr lang="ka-GE" sz="1200" dirty="0">
                <a:latin typeface="Sylfaen"/>
                <a:cs typeface="Sylfaen"/>
              </a:rPr>
              <a:t>ელექტრონული ტენდერი აუქციონის გარეშე</a:t>
            </a:r>
            <a:r>
              <a:rPr lang="ka-GE" sz="1200" dirty="0" smtClean="0">
                <a:latin typeface="Sylfaen"/>
                <a:cs typeface="Sylfaen"/>
              </a:rPr>
              <a:t>;</a:t>
            </a:r>
          </a:p>
          <a:p>
            <a:pPr>
              <a:lnSpc>
                <a:spcPct val="100000"/>
              </a:lnSpc>
              <a:spcBef>
                <a:spcPts val="45"/>
              </a:spcBef>
            </a:pPr>
            <a:endParaRPr lang="ka-GE" sz="1200" dirty="0">
              <a:latin typeface="Sylfaen"/>
              <a:cs typeface="Sylfaen"/>
            </a:endParaRPr>
          </a:p>
          <a:p>
            <a:pPr marL="171450" indent="-171450">
              <a:lnSpc>
                <a:spcPct val="100000"/>
              </a:lnSpc>
              <a:spcBef>
                <a:spcPts val="45"/>
              </a:spcBef>
              <a:buFont typeface="Wingdings" panose="05000000000000000000" pitchFamily="2" charset="2"/>
              <a:buChar char="Ø"/>
            </a:pPr>
            <a:r>
              <a:rPr lang="ka-GE" sz="1200" dirty="0">
                <a:latin typeface="Sylfaen"/>
                <a:cs typeface="Sylfaen"/>
              </a:rPr>
              <a:t>კონსოლიდირებული ტენდერი </a:t>
            </a:r>
            <a:r>
              <a:rPr lang="ka-GE" sz="1200" dirty="0" smtClean="0">
                <a:latin typeface="Sylfaen"/>
                <a:cs typeface="Sylfaen"/>
              </a:rPr>
              <a:t>;</a:t>
            </a:r>
          </a:p>
          <a:p>
            <a:pPr>
              <a:lnSpc>
                <a:spcPct val="100000"/>
              </a:lnSpc>
              <a:spcBef>
                <a:spcPts val="45"/>
              </a:spcBef>
            </a:pPr>
            <a:endParaRPr lang="ka-GE" sz="1200" dirty="0">
              <a:latin typeface="Sylfaen"/>
              <a:cs typeface="Sylfaen"/>
            </a:endParaRPr>
          </a:p>
          <a:p>
            <a:pPr marL="171450" indent="-171450">
              <a:lnSpc>
                <a:spcPct val="100000"/>
              </a:lnSpc>
              <a:spcBef>
                <a:spcPts val="45"/>
              </a:spcBef>
              <a:buFont typeface="Wingdings" panose="05000000000000000000" pitchFamily="2" charset="2"/>
              <a:buChar char="Ø"/>
            </a:pPr>
            <a:r>
              <a:rPr lang="ka-GE" sz="1200" dirty="0">
                <a:latin typeface="Sylfaen"/>
                <a:cs typeface="Sylfaen"/>
              </a:rPr>
              <a:t>გამარტივებული შესყიდვა</a:t>
            </a:r>
            <a:r>
              <a:rPr lang="ka-GE" sz="1200" dirty="0" smtClean="0">
                <a:latin typeface="Sylfaen"/>
                <a:cs typeface="Sylfaen"/>
              </a:rPr>
              <a:t>;</a:t>
            </a:r>
            <a:endParaRPr lang="en-US" sz="1200" dirty="0" smtClean="0">
              <a:latin typeface="Sylfaen"/>
              <a:cs typeface="Sylfaen"/>
            </a:endParaRPr>
          </a:p>
          <a:p>
            <a:pPr>
              <a:lnSpc>
                <a:spcPct val="100000"/>
              </a:lnSpc>
              <a:spcBef>
                <a:spcPts val="45"/>
              </a:spcBef>
            </a:pPr>
            <a:endParaRPr lang="en-US" sz="1200" dirty="0">
              <a:latin typeface="Sylfaen"/>
              <a:cs typeface="Sylfaen"/>
            </a:endParaRPr>
          </a:p>
          <a:p>
            <a:pPr>
              <a:lnSpc>
                <a:spcPct val="100000"/>
              </a:lnSpc>
              <a:spcBef>
                <a:spcPts val="45"/>
              </a:spcBef>
            </a:pPr>
            <a:endParaRPr lang="ka-GE" sz="1200" dirty="0">
              <a:latin typeface="Sylfaen"/>
              <a:cs typeface="Sylfaen"/>
            </a:endParaRPr>
          </a:p>
          <a:p>
            <a:pPr marL="171450" indent="-171450">
              <a:lnSpc>
                <a:spcPct val="100000"/>
              </a:lnSpc>
              <a:spcBef>
                <a:spcPts val="45"/>
              </a:spcBef>
              <a:buFont typeface="Wingdings" panose="05000000000000000000" pitchFamily="2" charset="2"/>
              <a:buChar char="Ø"/>
            </a:pPr>
            <a:endParaRPr sz="1200" dirty="0">
              <a:latin typeface="Sylfaen"/>
              <a:cs typeface="Sylfaen"/>
            </a:endParaRPr>
          </a:p>
          <a:p>
            <a:pPr>
              <a:lnSpc>
                <a:spcPct val="100000"/>
              </a:lnSpc>
              <a:spcBef>
                <a:spcPts val="35"/>
              </a:spcBef>
            </a:pPr>
            <a:r>
              <a:rPr lang="ka-GE" sz="1200" b="1" dirty="0">
                <a:latin typeface="Sylfaen" panose="010A0502050306030303" pitchFamily="18" charset="0"/>
                <a:cs typeface="Calibri Light"/>
              </a:rPr>
              <a:t>ელექტრონული ტენდერის </a:t>
            </a:r>
            <a:r>
              <a:rPr lang="ka-GE" sz="1200" dirty="0">
                <a:latin typeface="Sylfaen" panose="010A0502050306030303" pitchFamily="18" charset="0"/>
                <a:cs typeface="Calibri Light"/>
              </a:rPr>
              <a:t>საშუალებით დადებულია 87 ხელშეკრულება, საერთო ღირებულებით 9 075 272 ლარი</a:t>
            </a:r>
            <a:r>
              <a:rPr lang="ka-GE" sz="1200" dirty="0" smtClean="0">
                <a:latin typeface="Sylfaen" panose="010A0502050306030303" pitchFamily="18" charset="0"/>
                <a:cs typeface="Calibri Light"/>
              </a:rPr>
              <a:t>.</a:t>
            </a:r>
          </a:p>
          <a:p>
            <a:pPr>
              <a:lnSpc>
                <a:spcPct val="100000"/>
              </a:lnSpc>
              <a:spcBef>
                <a:spcPts val="35"/>
              </a:spcBef>
            </a:pPr>
            <a:endParaRPr lang="ka-GE" sz="1200" dirty="0">
              <a:latin typeface="Sylfaen" panose="010A0502050306030303" pitchFamily="18" charset="0"/>
              <a:cs typeface="Calibri Light"/>
            </a:endParaRPr>
          </a:p>
          <a:p>
            <a:pPr>
              <a:lnSpc>
                <a:spcPct val="100000"/>
              </a:lnSpc>
              <a:spcBef>
                <a:spcPts val="35"/>
              </a:spcBef>
            </a:pPr>
            <a:r>
              <a:rPr lang="ka-GE" sz="1200" b="1" dirty="0">
                <a:latin typeface="Sylfaen" panose="010A0502050306030303" pitchFamily="18" charset="0"/>
                <a:cs typeface="Calibri Light"/>
              </a:rPr>
              <a:t>კონსოლიდირებული ტენდერის </a:t>
            </a:r>
            <a:r>
              <a:rPr lang="ka-GE" sz="1200" dirty="0">
                <a:latin typeface="Sylfaen" panose="010A0502050306030303" pitchFamily="18" charset="0"/>
                <a:cs typeface="Calibri Light"/>
              </a:rPr>
              <a:t>საშუალებით დადებულია 27 ხელშეკრულება, საერთო ღირებულებით 336 440 ლარი</a:t>
            </a:r>
            <a:r>
              <a:rPr lang="ka-GE" sz="1200" dirty="0" smtClean="0">
                <a:latin typeface="Sylfaen" panose="010A0502050306030303" pitchFamily="18" charset="0"/>
                <a:cs typeface="Calibri Light"/>
              </a:rPr>
              <a:t>.</a:t>
            </a:r>
          </a:p>
          <a:p>
            <a:pPr>
              <a:lnSpc>
                <a:spcPct val="100000"/>
              </a:lnSpc>
              <a:spcBef>
                <a:spcPts val="35"/>
              </a:spcBef>
            </a:pPr>
            <a:endParaRPr lang="ka-GE" sz="1200" dirty="0">
              <a:latin typeface="Sylfaen" panose="010A0502050306030303" pitchFamily="18" charset="0"/>
              <a:cs typeface="Calibri Light"/>
            </a:endParaRPr>
          </a:p>
          <a:p>
            <a:pPr>
              <a:lnSpc>
                <a:spcPct val="100000"/>
              </a:lnSpc>
              <a:spcBef>
                <a:spcPts val="35"/>
              </a:spcBef>
            </a:pPr>
            <a:r>
              <a:rPr lang="ka-GE" sz="1200" b="1" dirty="0">
                <a:latin typeface="Sylfaen" panose="010A0502050306030303" pitchFamily="18" charset="0"/>
                <a:cs typeface="Calibri Light"/>
              </a:rPr>
              <a:t>გამარტივებული შესყიდვით </a:t>
            </a:r>
            <a:r>
              <a:rPr lang="ka-GE" sz="1200" dirty="0">
                <a:latin typeface="Sylfaen" panose="010A0502050306030303" pitchFamily="18" charset="0"/>
                <a:cs typeface="Calibri Light"/>
              </a:rPr>
              <a:t>დადებულია 128  ხელშეკრულება, საერთო ღირებულებით 1 590 064 ლარი.</a:t>
            </a:r>
          </a:p>
          <a:p>
            <a:pPr>
              <a:lnSpc>
                <a:spcPct val="100000"/>
              </a:lnSpc>
              <a:spcBef>
                <a:spcPts val="35"/>
              </a:spcBef>
            </a:pPr>
            <a:endParaRPr sz="1000" dirty="0">
              <a:latin typeface="Calibri Light"/>
              <a:cs typeface="Calibri Ligh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73100" y="520260"/>
            <a:ext cx="8773160" cy="6088077"/>
          </a:xfrm>
          <a:prstGeom prst="rect">
            <a:avLst/>
          </a:prstGeom>
        </p:spPr>
        <p:txBody>
          <a:bodyPr vert="horz" wrap="square" lIns="0" tIns="118110" rIns="0" bIns="0" rtlCol="0">
            <a:spAutoFit/>
          </a:bodyPr>
          <a:lstStyle/>
          <a:p>
            <a:pPr marL="12700">
              <a:lnSpc>
                <a:spcPct val="100000"/>
              </a:lnSpc>
              <a:spcBef>
                <a:spcPts val="930"/>
              </a:spcBef>
            </a:pPr>
            <a:r>
              <a:rPr sz="1600" spc="-145" dirty="0" err="1" smtClean="0">
                <a:solidFill>
                  <a:srgbClr val="2D74B5"/>
                </a:solidFill>
                <a:latin typeface="Sylfaen"/>
                <a:cs typeface="Sylfaen"/>
              </a:rPr>
              <a:t>იურ</a:t>
            </a:r>
            <a:r>
              <a:rPr sz="1600" spc="-114" dirty="0" err="1" smtClean="0">
                <a:solidFill>
                  <a:srgbClr val="2D74B5"/>
                </a:solidFill>
                <a:latin typeface="Sylfaen"/>
                <a:cs typeface="Sylfaen"/>
              </a:rPr>
              <a:t>ი</a:t>
            </a:r>
            <a:r>
              <a:rPr sz="1600" spc="-125" dirty="0" err="1" smtClean="0">
                <a:solidFill>
                  <a:srgbClr val="2D74B5"/>
                </a:solidFill>
                <a:latin typeface="Sylfaen"/>
                <a:cs typeface="Sylfaen"/>
              </a:rPr>
              <a:t>დ</a:t>
            </a:r>
            <a:r>
              <a:rPr sz="1600" spc="-235" dirty="0" err="1" smtClean="0">
                <a:solidFill>
                  <a:srgbClr val="2D74B5"/>
                </a:solidFill>
                <a:latin typeface="Sylfaen"/>
                <a:cs typeface="Sylfaen"/>
              </a:rPr>
              <a:t>ი</a:t>
            </a:r>
            <a:r>
              <a:rPr sz="1600" spc="-305" dirty="0" err="1" smtClean="0">
                <a:solidFill>
                  <a:srgbClr val="2D74B5"/>
                </a:solidFill>
                <a:latin typeface="Sylfaen"/>
                <a:cs typeface="Sylfaen"/>
              </a:rPr>
              <a:t>უ</a:t>
            </a:r>
            <a:r>
              <a:rPr sz="1600" spc="25" dirty="0" err="1" smtClean="0">
                <a:solidFill>
                  <a:srgbClr val="2D74B5"/>
                </a:solidFill>
                <a:latin typeface="Sylfaen"/>
                <a:cs typeface="Sylfaen"/>
              </a:rPr>
              <a:t>ლი</a:t>
            </a:r>
            <a:r>
              <a:rPr sz="1600" spc="-40" dirty="0" smtClean="0">
                <a:solidFill>
                  <a:srgbClr val="2D74B5"/>
                </a:solidFill>
                <a:latin typeface="Sylfaen"/>
                <a:cs typeface="Sylfaen"/>
              </a:rPr>
              <a:t> </a:t>
            </a:r>
            <a:r>
              <a:rPr sz="1600" spc="-15" dirty="0" err="1" smtClean="0">
                <a:solidFill>
                  <a:srgbClr val="2D74B5"/>
                </a:solidFill>
                <a:latin typeface="Sylfaen"/>
                <a:cs typeface="Sylfaen"/>
              </a:rPr>
              <a:t>სამ</a:t>
            </a:r>
            <a:r>
              <a:rPr sz="1600" dirty="0" err="1" smtClean="0">
                <a:solidFill>
                  <a:srgbClr val="2D74B5"/>
                </a:solidFill>
                <a:latin typeface="Sylfaen"/>
                <a:cs typeface="Sylfaen"/>
              </a:rPr>
              <a:t>ს</a:t>
            </a:r>
            <a:r>
              <a:rPr sz="1600" spc="-90" dirty="0" err="1" smtClean="0">
                <a:solidFill>
                  <a:srgbClr val="2D74B5"/>
                </a:solidFill>
                <a:latin typeface="Sylfaen"/>
                <a:cs typeface="Sylfaen"/>
              </a:rPr>
              <a:t>ახური</a:t>
            </a:r>
            <a:endParaRPr sz="1600" spc="-90" dirty="0" smtClean="0">
              <a:solidFill>
                <a:srgbClr val="2D74B5"/>
              </a:solidFill>
              <a:latin typeface="Sylfaen"/>
              <a:cs typeface="Sylfaen"/>
            </a:endParaRPr>
          </a:p>
          <a:p>
            <a:pPr marL="12700">
              <a:lnSpc>
                <a:spcPct val="100000"/>
              </a:lnSpc>
              <a:spcBef>
                <a:spcPts val="930"/>
              </a:spcBef>
            </a:pPr>
            <a:endParaRPr sz="1600" dirty="0" smtClean="0">
              <a:latin typeface="Sylfaen"/>
              <a:cs typeface="Sylfaen"/>
            </a:endParaRPr>
          </a:p>
          <a:p>
            <a:pPr marL="12700">
              <a:lnSpc>
                <a:spcPct val="100000"/>
              </a:lnSpc>
              <a:spcBef>
                <a:spcPts val="670"/>
              </a:spcBef>
            </a:pPr>
            <a:r>
              <a:rPr sz="1300" dirty="0" err="1" smtClean="0">
                <a:solidFill>
                  <a:srgbClr val="1F4E79"/>
                </a:solidFill>
                <a:latin typeface="Sylfaen"/>
                <a:cs typeface="Sylfaen"/>
              </a:rPr>
              <a:t>სამართლებრივი</a:t>
            </a:r>
            <a:r>
              <a:rPr sz="1300" spc="-70" dirty="0" smtClean="0">
                <a:solidFill>
                  <a:srgbClr val="1F4E79"/>
                </a:solidFill>
                <a:latin typeface="Sylfaen"/>
                <a:cs typeface="Sylfaen"/>
              </a:rPr>
              <a:t> </a:t>
            </a:r>
            <a:r>
              <a:rPr sz="1300" spc="-45" dirty="0" err="1" smtClean="0">
                <a:solidFill>
                  <a:srgbClr val="1F4E79"/>
                </a:solidFill>
                <a:latin typeface="Sylfaen"/>
                <a:cs typeface="Sylfaen"/>
              </a:rPr>
              <a:t>უზრუნველყოფა</a:t>
            </a:r>
            <a:endParaRPr sz="1300" dirty="0" smtClean="0">
              <a:latin typeface="Sylfaen"/>
              <a:cs typeface="Sylfaen"/>
            </a:endParaRPr>
          </a:p>
          <a:p>
            <a:pPr marL="298450" indent="-285750">
              <a:lnSpc>
                <a:spcPct val="100000"/>
              </a:lnSpc>
              <a:spcBef>
                <a:spcPts val="670"/>
              </a:spcBef>
              <a:buFont typeface="Wingdings" panose="05000000000000000000" pitchFamily="2" charset="2"/>
              <a:buChar char="Ø"/>
            </a:pPr>
            <a:r>
              <a:rPr lang="ka-GE" sz="1100" spc="-15" dirty="0" smtClean="0">
                <a:latin typeface="Sylfaen"/>
                <a:cs typeface="Sylfaen"/>
              </a:rPr>
              <a:t>2021 წლის 01 იანვრიდან 2021 წლის 27 </a:t>
            </a:r>
            <a:r>
              <a:rPr lang="ka-GE" sz="1100" spc="-15" dirty="0">
                <a:latin typeface="Sylfaen"/>
                <a:cs typeface="Sylfaen"/>
              </a:rPr>
              <a:t>სექტემბრის </a:t>
            </a:r>
            <a:r>
              <a:rPr lang="ka-GE" sz="1100" spc="-15" dirty="0" smtClean="0">
                <a:latin typeface="Sylfaen"/>
                <a:cs typeface="Sylfaen"/>
              </a:rPr>
              <a:t>მდგომარეობით თელავის </a:t>
            </a:r>
            <a:r>
              <a:rPr lang="ka-GE" sz="1100" spc="-15" dirty="0">
                <a:latin typeface="Sylfaen"/>
                <a:cs typeface="Sylfaen"/>
              </a:rPr>
              <a:t>მუნიციპალიტეტის საკრებულოს განსახილველად წარედგინა 60-მდე სამართლებრივი აქტის პროექტი:</a:t>
            </a:r>
            <a:endParaRPr sz="1100" spc="-15" dirty="0" smtClean="0">
              <a:latin typeface="Sylfaen"/>
              <a:cs typeface="Sylfaen"/>
            </a:endParaRPr>
          </a:p>
          <a:p>
            <a:pPr marL="1193800" lvl="1" indent="-229235">
              <a:lnSpc>
                <a:spcPct val="100000"/>
              </a:lnSpc>
              <a:spcBef>
                <a:spcPts val="455"/>
              </a:spcBef>
              <a:buFont typeface="Wingdings"/>
              <a:buChar char=""/>
              <a:tabLst>
                <a:tab pos="1193800" algn="l"/>
                <a:tab pos="1194435" algn="l"/>
              </a:tabLst>
            </a:pPr>
            <a:r>
              <a:rPr sz="1100" spc="-15" dirty="0" err="1" smtClean="0">
                <a:latin typeface="Sylfaen"/>
                <a:cs typeface="Sylfaen"/>
              </a:rPr>
              <a:t>დადგენილება</a:t>
            </a:r>
            <a:r>
              <a:rPr sz="1100" spc="-30" dirty="0" smtClean="0">
                <a:latin typeface="Sylfaen"/>
                <a:cs typeface="Sylfaen"/>
              </a:rPr>
              <a:t> </a:t>
            </a:r>
            <a:r>
              <a:rPr sz="1100" b="0" dirty="0" smtClean="0">
                <a:latin typeface="Calibri Light"/>
                <a:cs typeface="Calibri Light"/>
              </a:rPr>
              <a:t>-</a:t>
            </a:r>
            <a:r>
              <a:rPr sz="1100" b="0" spc="-30" dirty="0" smtClean="0">
                <a:latin typeface="Calibri Light"/>
                <a:cs typeface="Calibri Light"/>
              </a:rPr>
              <a:t> </a:t>
            </a:r>
            <a:r>
              <a:rPr sz="1100" b="0" spc="-5" dirty="0" smtClean="0">
                <a:latin typeface="Calibri Light"/>
                <a:cs typeface="Calibri Light"/>
              </a:rPr>
              <a:t>20 ;</a:t>
            </a:r>
            <a:endParaRPr sz="1100" dirty="0" smtClean="0">
              <a:latin typeface="Calibri Light"/>
              <a:cs typeface="Calibri Light"/>
            </a:endParaRPr>
          </a:p>
          <a:p>
            <a:pPr marL="1193800" lvl="1" indent="-229235">
              <a:lnSpc>
                <a:spcPct val="100000"/>
              </a:lnSpc>
              <a:spcBef>
                <a:spcPts val="455"/>
              </a:spcBef>
              <a:buFont typeface="Wingdings"/>
              <a:buChar char=""/>
              <a:tabLst>
                <a:tab pos="1193800" algn="l"/>
                <a:tab pos="1194435" algn="l"/>
              </a:tabLst>
            </a:pPr>
            <a:r>
              <a:rPr sz="1100" spc="-5" dirty="0" err="1" smtClean="0">
                <a:latin typeface="Sylfaen"/>
                <a:cs typeface="Sylfaen"/>
              </a:rPr>
              <a:t>განკარგულება</a:t>
            </a:r>
            <a:r>
              <a:rPr sz="1100" spc="-35" dirty="0" smtClean="0">
                <a:latin typeface="Sylfaen"/>
                <a:cs typeface="Sylfaen"/>
              </a:rPr>
              <a:t> </a:t>
            </a:r>
            <a:r>
              <a:rPr sz="1100" b="0" dirty="0" smtClean="0">
                <a:latin typeface="Calibri Light"/>
                <a:cs typeface="Calibri Light"/>
              </a:rPr>
              <a:t>-</a:t>
            </a:r>
            <a:r>
              <a:rPr sz="1100" b="0" spc="-25" dirty="0" smtClean="0">
                <a:latin typeface="Calibri Light"/>
                <a:cs typeface="Calibri Light"/>
              </a:rPr>
              <a:t> </a:t>
            </a:r>
            <a:r>
              <a:rPr sz="1100" b="0" dirty="0" smtClean="0">
                <a:latin typeface="Calibri Light"/>
                <a:cs typeface="Calibri Light"/>
              </a:rPr>
              <a:t>40 ;</a:t>
            </a:r>
            <a:endParaRPr sz="1100" dirty="0" smtClean="0">
              <a:latin typeface="Calibri Light"/>
              <a:cs typeface="Calibri Light"/>
            </a:endParaRPr>
          </a:p>
          <a:p>
            <a:pPr marL="279400" indent="-228600">
              <a:lnSpc>
                <a:spcPct val="100000"/>
              </a:lnSpc>
              <a:spcBef>
                <a:spcPts val="445"/>
              </a:spcBef>
              <a:buFont typeface="Wingdings"/>
              <a:buChar char=""/>
              <a:tabLst>
                <a:tab pos="279400" algn="l"/>
              </a:tabLst>
            </a:pPr>
            <a:r>
              <a:rPr sz="1100" b="0" spc="-5" dirty="0" smtClean="0">
                <a:latin typeface="Calibri Light"/>
                <a:cs typeface="Calibri Light"/>
              </a:rPr>
              <a:t>2021</a:t>
            </a:r>
            <a:r>
              <a:rPr sz="1100" b="0" spc="15" dirty="0" smtClean="0">
                <a:latin typeface="Calibri Light"/>
                <a:cs typeface="Calibri Light"/>
              </a:rPr>
              <a:t> </a:t>
            </a:r>
            <a:r>
              <a:rPr sz="1100" spc="20" dirty="0" err="1" smtClean="0">
                <a:latin typeface="Sylfaen"/>
                <a:cs typeface="Sylfaen"/>
              </a:rPr>
              <a:t>წელს</a:t>
            </a:r>
            <a:r>
              <a:rPr sz="1100" spc="-30" dirty="0" smtClean="0">
                <a:latin typeface="Sylfaen"/>
                <a:cs typeface="Sylfaen"/>
              </a:rPr>
              <a:t> </a:t>
            </a:r>
            <a:r>
              <a:rPr sz="1100" spc="25" dirty="0" err="1" smtClean="0">
                <a:latin typeface="Sylfaen"/>
                <a:cs typeface="Sylfaen"/>
              </a:rPr>
              <a:t>სასამართლო</a:t>
            </a:r>
            <a:r>
              <a:rPr sz="1100" spc="-15" dirty="0" smtClean="0">
                <a:latin typeface="Sylfaen"/>
                <a:cs typeface="Sylfaen"/>
              </a:rPr>
              <a:t> </a:t>
            </a:r>
            <a:r>
              <a:rPr sz="1100" dirty="0" err="1" smtClean="0">
                <a:latin typeface="Sylfaen"/>
                <a:cs typeface="Sylfaen"/>
              </a:rPr>
              <a:t>წარმოებაშია</a:t>
            </a:r>
            <a:r>
              <a:rPr sz="1100" spc="-15" dirty="0" smtClean="0">
                <a:latin typeface="Sylfaen"/>
                <a:cs typeface="Sylfaen"/>
              </a:rPr>
              <a:t> </a:t>
            </a:r>
            <a:r>
              <a:rPr sz="1100" spc="-55" dirty="0" err="1" smtClean="0">
                <a:latin typeface="Sylfaen"/>
                <a:cs typeface="Sylfaen"/>
              </a:rPr>
              <a:t>სულ</a:t>
            </a:r>
            <a:r>
              <a:rPr sz="1100" spc="-25" dirty="0" smtClean="0">
                <a:latin typeface="Sylfaen"/>
                <a:cs typeface="Sylfaen"/>
              </a:rPr>
              <a:t> </a:t>
            </a:r>
            <a:r>
              <a:rPr sz="1100" b="0" spc="-5" dirty="0" smtClean="0">
                <a:latin typeface="Calibri Light"/>
                <a:cs typeface="Calibri Light"/>
              </a:rPr>
              <a:t>17 </a:t>
            </a:r>
            <a:r>
              <a:rPr sz="1100" b="0" spc="229" dirty="0" smtClean="0">
                <a:latin typeface="Calibri Light"/>
                <a:cs typeface="Calibri Light"/>
              </a:rPr>
              <a:t> </a:t>
            </a:r>
            <a:r>
              <a:rPr sz="1100" dirty="0" err="1" smtClean="0">
                <a:latin typeface="Sylfaen"/>
                <a:cs typeface="Sylfaen"/>
              </a:rPr>
              <a:t>საქმე</a:t>
            </a:r>
            <a:r>
              <a:rPr sz="1100" b="0" dirty="0" smtClean="0">
                <a:latin typeface="Calibri Light"/>
                <a:cs typeface="Calibri Light"/>
              </a:rPr>
              <a:t>:</a:t>
            </a:r>
          </a:p>
          <a:p>
            <a:pPr marL="50800">
              <a:lnSpc>
                <a:spcPct val="100000"/>
              </a:lnSpc>
              <a:spcBef>
                <a:spcPts val="445"/>
              </a:spcBef>
              <a:tabLst>
                <a:tab pos="279400" algn="l"/>
              </a:tabLst>
            </a:pPr>
            <a:endParaRPr sz="1100" dirty="0" smtClean="0">
              <a:latin typeface="Calibri Light"/>
              <a:cs typeface="Calibri Light"/>
            </a:endParaRPr>
          </a:p>
          <a:p>
            <a:pPr marL="279400" marR="5080" indent="-228600">
              <a:lnSpc>
                <a:spcPct val="134500"/>
              </a:lnSpc>
              <a:spcBef>
                <a:spcPts val="5"/>
              </a:spcBef>
              <a:buFont typeface="Wingdings"/>
              <a:buChar char=""/>
              <a:tabLst>
                <a:tab pos="279400" algn="l"/>
                <a:tab pos="1776095" algn="l"/>
                <a:tab pos="2694940" algn="l"/>
                <a:tab pos="3324860" algn="l"/>
                <a:tab pos="4592955" algn="l"/>
                <a:tab pos="5243830" algn="l"/>
                <a:tab pos="6529705" algn="l"/>
                <a:tab pos="7400290" algn="l"/>
                <a:tab pos="7863840" algn="l"/>
              </a:tabLst>
            </a:pPr>
            <a:r>
              <a:rPr lang="ka-GE" sz="1100" spc="-5" dirty="0" smtClean="0">
                <a:latin typeface="Calibri Light"/>
                <a:cs typeface="Calibri Light"/>
              </a:rPr>
              <a:t>სახელმწიფო შესყიდვების შესახებ ხელშეკრულების ფარგლებში სხვადასხვა მომწოდებელი ორგანიზაციების/ინდ. მეწარმეების მიმართ ხელშეკრულებით ნაკისრი ვალდებულებების დარღვევის გამო დაკისრებული პირგასამტეხლოს ჯამური ოდენობა შეადგენს  </a:t>
            </a:r>
            <a:r>
              <a:rPr lang="ka-GE" sz="1100" spc="-5" dirty="0" smtClean="0">
                <a:solidFill>
                  <a:srgbClr val="C00000"/>
                </a:solidFill>
                <a:latin typeface="Calibri Light"/>
                <a:cs typeface="Calibri Light"/>
              </a:rPr>
              <a:t>114 438.72 </a:t>
            </a:r>
            <a:r>
              <a:rPr lang="ka-GE" sz="1100" spc="-5" dirty="0" smtClean="0">
                <a:latin typeface="Calibri Light"/>
                <a:cs typeface="Calibri Light"/>
              </a:rPr>
              <a:t>ლარს. </a:t>
            </a:r>
            <a:endParaRPr sz="1100" b="0" spc="-5" dirty="0" smtClean="0">
              <a:latin typeface="Calibri Light"/>
              <a:cs typeface="Calibri Light"/>
            </a:endParaRPr>
          </a:p>
          <a:p>
            <a:pPr marL="50800" marR="5080">
              <a:lnSpc>
                <a:spcPct val="134500"/>
              </a:lnSpc>
              <a:spcBef>
                <a:spcPts val="5"/>
              </a:spcBef>
              <a:tabLst>
                <a:tab pos="279400" algn="l"/>
                <a:tab pos="1776095" algn="l"/>
                <a:tab pos="2694940" algn="l"/>
                <a:tab pos="3324860" algn="l"/>
                <a:tab pos="4592955" algn="l"/>
                <a:tab pos="5243830" algn="l"/>
                <a:tab pos="6529705" algn="l"/>
                <a:tab pos="7400290" algn="l"/>
                <a:tab pos="7863840" algn="l"/>
              </a:tabLst>
            </a:pPr>
            <a:endParaRPr sz="1150" dirty="0" smtClean="0">
              <a:latin typeface="Calibri Light"/>
              <a:cs typeface="Calibri Light"/>
            </a:endParaRPr>
          </a:p>
          <a:p>
            <a:pPr marL="12700">
              <a:lnSpc>
                <a:spcPct val="100000"/>
              </a:lnSpc>
            </a:pPr>
            <a:r>
              <a:rPr sz="1300" spc="-30" dirty="0" err="1" smtClean="0">
                <a:solidFill>
                  <a:srgbClr val="1F4E79"/>
                </a:solidFill>
                <a:latin typeface="Sylfaen"/>
                <a:cs typeface="Sylfaen"/>
              </a:rPr>
              <a:t>ად</a:t>
            </a:r>
            <a:r>
              <a:rPr sz="1300" spc="-25" dirty="0" err="1" smtClean="0">
                <a:solidFill>
                  <a:srgbClr val="1F4E79"/>
                </a:solidFill>
                <a:latin typeface="Sylfaen"/>
                <a:cs typeface="Sylfaen"/>
              </a:rPr>
              <a:t>მ</a:t>
            </a:r>
            <a:r>
              <a:rPr sz="1300" spc="-120" dirty="0" err="1" smtClean="0">
                <a:solidFill>
                  <a:srgbClr val="1F4E79"/>
                </a:solidFill>
                <a:latin typeface="Sylfaen"/>
                <a:cs typeface="Sylfaen"/>
              </a:rPr>
              <a:t>ი</a:t>
            </a:r>
            <a:r>
              <a:rPr sz="1300" spc="-80" dirty="0" err="1" smtClean="0">
                <a:solidFill>
                  <a:srgbClr val="1F4E79"/>
                </a:solidFill>
                <a:latin typeface="Sylfaen"/>
                <a:cs typeface="Sylfaen"/>
              </a:rPr>
              <a:t>ნი</a:t>
            </a:r>
            <a:r>
              <a:rPr sz="1300" spc="-20" dirty="0" err="1" smtClean="0">
                <a:solidFill>
                  <a:srgbClr val="1F4E79"/>
                </a:solidFill>
                <a:latin typeface="Sylfaen"/>
                <a:cs typeface="Sylfaen"/>
              </a:rPr>
              <a:t>სტრ</a:t>
            </a:r>
            <a:r>
              <a:rPr sz="1300" spc="-55" dirty="0" err="1" smtClean="0">
                <a:solidFill>
                  <a:srgbClr val="1F4E79"/>
                </a:solidFill>
                <a:latin typeface="Sylfaen"/>
                <a:cs typeface="Sylfaen"/>
              </a:rPr>
              <a:t>აცი</a:t>
            </a:r>
            <a:r>
              <a:rPr sz="1300" spc="-330" dirty="0" err="1" smtClean="0">
                <a:solidFill>
                  <a:srgbClr val="1F4E79"/>
                </a:solidFill>
                <a:latin typeface="Sylfaen"/>
                <a:cs typeface="Sylfaen"/>
              </a:rPr>
              <a:t>უ</a:t>
            </a:r>
            <a:r>
              <a:rPr sz="1300" spc="170" dirty="0" err="1" smtClean="0">
                <a:solidFill>
                  <a:srgbClr val="1F4E79"/>
                </a:solidFill>
                <a:latin typeface="Sylfaen"/>
                <a:cs typeface="Sylfaen"/>
              </a:rPr>
              <a:t>ლ</a:t>
            </a:r>
            <a:r>
              <a:rPr sz="1300" spc="-125" dirty="0" err="1" smtClean="0">
                <a:solidFill>
                  <a:srgbClr val="1F4E79"/>
                </a:solidFill>
                <a:latin typeface="Sylfaen"/>
                <a:cs typeface="Sylfaen"/>
              </a:rPr>
              <a:t>ი</a:t>
            </a:r>
            <a:r>
              <a:rPr sz="1300" spc="-35" dirty="0" smtClean="0">
                <a:solidFill>
                  <a:srgbClr val="1F4E79"/>
                </a:solidFill>
                <a:latin typeface="Sylfaen"/>
                <a:cs typeface="Sylfaen"/>
              </a:rPr>
              <a:t> </a:t>
            </a:r>
            <a:r>
              <a:rPr sz="1300" spc="-305" dirty="0" err="1" smtClean="0">
                <a:solidFill>
                  <a:srgbClr val="1F4E79"/>
                </a:solidFill>
                <a:latin typeface="Sylfaen"/>
                <a:cs typeface="Sylfaen"/>
              </a:rPr>
              <a:t>ზ</a:t>
            </a:r>
            <a:r>
              <a:rPr sz="1300" spc="-20" dirty="0" err="1" smtClean="0">
                <a:solidFill>
                  <a:srgbClr val="1F4E79"/>
                </a:solidFill>
                <a:latin typeface="Sylfaen"/>
                <a:cs typeface="Sylfaen"/>
              </a:rPr>
              <a:t>ედა</a:t>
            </a:r>
            <a:r>
              <a:rPr sz="1300" spc="-25" dirty="0" err="1" smtClean="0">
                <a:solidFill>
                  <a:srgbClr val="1F4E79"/>
                </a:solidFill>
                <a:latin typeface="Sylfaen"/>
                <a:cs typeface="Sylfaen"/>
              </a:rPr>
              <a:t>მ</a:t>
            </a:r>
            <a:r>
              <a:rPr sz="1300" spc="-45" dirty="0" err="1" smtClean="0">
                <a:solidFill>
                  <a:srgbClr val="1F4E79"/>
                </a:solidFill>
                <a:latin typeface="Sylfaen"/>
                <a:cs typeface="Sylfaen"/>
              </a:rPr>
              <a:t>ხ</a:t>
            </a:r>
            <a:r>
              <a:rPr sz="1300" spc="-50" dirty="0" err="1" smtClean="0">
                <a:solidFill>
                  <a:srgbClr val="1F4E79"/>
                </a:solidFill>
                <a:latin typeface="Sylfaen"/>
                <a:cs typeface="Sylfaen"/>
              </a:rPr>
              <a:t>ედვ</a:t>
            </a:r>
            <a:r>
              <a:rPr sz="1300" spc="-25" dirty="0" err="1" smtClean="0">
                <a:solidFill>
                  <a:srgbClr val="1F4E79"/>
                </a:solidFill>
                <a:latin typeface="Sylfaen"/>
                <a:cs typeface="Sylfaen"/>
              </a:rPr>
              <a:t>ე</a:t>
            </a:r>
            <a:r>
              <a:rPr sz="1300" spc="145" dirty="0" err="1" smtClean="0">
                <a:solidFill>
                  <a:srgbClr val="1F4E79"/>
                </a:solidFill>
                <a:latin typeface="Sylfaen"/>
                <a:cs typeface="Sylfaen"/>
              </a:rPr>
              <a:t>ლ</a:t>
            </a:r>
            <a:r>
              <a:rPr sz="1300" spc="110" dirty="0" err="1" smtClean="0">
                <a:solidFill>
                  <a:srgbClr val="1F4E79"/>
                </a:solidFill>
                <a:latin typeface="Sylfaen"/>
                <a:cs typeface="Sylfaen"/>
              </a:rPr>
              <a:t>ო</a:t>
            </a:r>
            <a:r>
              <a:rPr sz="1300" spc="-10" dirty="0" err="1" smtClean="0">
                <a:solidFill>
                  <a:srgbClr val="1F4E79"/>
                </a:solidFill>
                <a:latin typeface="Sylfaen"/>
                <a:cs typeface="Sylfaen"/>
              </a:rPr>
              <a:t>ბა</a:t>
            </a:r>
            <a:endParaRPr sz="1300" dirty="0" smtClean="0">
              <a:latin typeface="Sylfaen"/>
              <a:cs typeface="Sylfaen"/>
            </a:endParaRPr>
          </a:p>
          <a:p>
            <a:pPr>
              <a:lnSpc>
                <a:spcPct val="100000"/>
              </a:lnSpc>
              <a:spcBef>
                <a:spcPts val="25"/>
              </a:spcBef>
            </a:pPr>
            <a:endParaRPr sz="1300" dirty="0" smtClean="0">
              <a:latin typeface="Sylfaen"/>
              <a:cs typeface="Sylfaen"/>
            </a:endParaRPr>
          </a:p>
          <a:p>
            <a:pPr marL="12700" marR="5080">
              <a:lnSpc>
                <a:spcPct val="126400"/>
              </a:lnSpc>
            </a:pPr>
            <a:r>
              <a:rPr sz="1100" spc="-5" dirty="0" smtClean="0">
                <a:latin typeface="Sylfaen"/>
                <a:cs typeface="Sylfaen"/>
              </a:rPr>
              <a:t>  </a:t>
            </a:r>
            <a:r>
              <a:rPr lang="ka-GE" sz="1100" spc="-5" dirty="0">
                <a:latin typeface="Sylfaen"/>
                <a:cs typeface="Sylfaen"/>
              </a:rPr>
              <a:t>2021 წლის 01 იანვრიდან 2021 წლის 27 </a:t>
            </a:r>
            <a:r>
              <a:rPr lang="ka-GE" sz="1100" spc="-5" dirty="0" smtClean="0">
                <a:latin typeface="Sylfaen"/>
                <a:cs typeface="Sylfaen"/>
              </a:rPr>
              <a:t>სექტემბრის მდგომარეობით</a:t>
            </a:r>
            <a:r>
              <a:rPr sz="1100" spc="-5" dirty="0" smtClean="0">
                <a:latin typeface="Sylfaen"/>
                <a:cs typeface="Sylfaen"/>
              </a:rPr>
              <a:t>   </a:t>
            </a:r>
            <a:r>
              <a:rPr sz="1100" spc="-5" dirty="0" err="1" smtClean="0">
                <a:latin typeface="Sylfaen"/>
                <a:cs typeface="Sylfaen"/>
              </a:rPr>
              <a:t>თელავის</a:t>
            </a:r>
            <a:r>
              <a:rPr sz="1100" dirty="0" smtClean="0">
                <a:latin typeface="Sylfaen"/>
                <a:cs typeface="Sylfaen"/>
              </a:rPr>
              <a:t> </a:t>
            </a:r>
            <a:r>
              <a:rPr sz="1100" spc="-65" dirty="0" err="1" smtClean="0">
                <a:latin typeface="Sylfaen"/>
                <a:cs typeface="Sylfaen"/>
              </a:rPr>
              <a:t>მუნიციპალიტეტის</a:t>
            </a:r>
            <a:r>
              <a:rPr sz="1100" spc="-60" dirty="0" smtClean="0">
                <a:latin typeface="Sylfaen"/>
                <a:cs typeface="Sylfaen"/>
              </a:rPr>
              <a:t> </a:t>
            </a:r>
            <a:r>
              <a:rPr sz="1100" spc="-25" dirty="0" err="1" smtClean="0">
                <a:latin typeface="Sylfaen"/>
                <a:cs typeface="Sylfaen"/>
              </a:rPr>
              <a:t>მერიის</a:t>
            </a:r>
            <a:r>
              <a:rPr sz="1100" spc="-20" dirty="0" smtClean="0">
                <a:latin typeface="Sylfaen"/>
                <a:cs typeface="Sylfaen"/>
              </a:rPr>
              <a:t> </a:t>
            </a:r>
            <a:r>
              <a:rPr sz="1100" spc="-90" dirty="0" err="1" smtClean="0">
                <a:latin typeface="Sylfaen"/>
                <a:cs typeface="Sylfaen"/>
              </a:rPr>
              <a:t>იურიდიული</a:t>
            </a:r>
            <a:r>
              <a:rPr sz="1100" spc="-85" dirty="0" smtClean="0">
                <a:latin typeface="Sylfaen"/>
                <a:cs typeface="Sylfaen"/>
              </a:rPr>
              <a:t> </a:t>
            </a:r>
            <a:r>
              <a:rPr sz="1100" spc="-40" dirty="0" err="1" smtClean="0">
                <a:latin typeface="Sylfaen"/>
                <a:cs typeface="Sylfaen"/>
              </a:rPr>
              <a:t>სამსახურის</a:t>
            </a:r>
            <a:r>
              <a:rPr sz="1100" spc="-35" dirty="0" smtClean="0">
                <a:latin typeface="Sylfaen"/>
                <a:cs typeface="Sylfaen"/>
              </a:rPr>
              <a:t> </a:t>
            </a:r>
            <a:r>
              <a:rPr sz="1100" spc="-50" dirty="0" err="1" smtClean="0">
                <a:latin typeface="Sylfaen"/>
                <a:cs typeface="Sylfaen"/>
              </a:rPr>
              <a:t>ადმინისტრაციული</a:t>
            </a:r>
            <a:r>
              <a:rPr sz="1100" spc="-45" dirty="0" smtClean="0">
                <a:latin typeface="Sylfaen"/>
                <a:cs typeface="Sylfaen"/>
              </a:rPr>
              <a:t> </a:t>
            </a:r>
            <a:r>
              <a:rPr sz="1100" spc="-35" dirty="0" err="1" smtClean="0">
                <a:latin typeface="Sylfaen"/>
                <a:cs typeface="Sylfaen"/>
              </a:rPr>
              <a:t>ზედამხედველობის</a:t>
            </a:r>
            <a:r>
              <a:rPr sz="1100" spc="-35" dirty="0" smtClean="0">
                <a:latin typeface="Sylfaen"/>
                <a:cs typeface="Sylfaen"/>
              </a:rPr>
              <a:t> </a:t>
            </a:r>
            <a:r>
              <a:rPr sz="1100" spc="-260" dirty="0" smtClean="0">
                <a:latin typeface="Sylfaen"/>
                <a:cs typeface="Sylfaen"/>
              </a:rPr>
              <a:t> </a:t>
            </a:r>
            <a:r>
              <a:rPr sz="1100" dirty="0" err="1" smtClean="0">
                <a:latin typeface="Sylfaen"/>
                <a:cs typeface="Sylfaen"/>
              </a:rPr>
              <a:t>განყოფილების</a:t>
            </a:r>
            <a:r>
              <a:rPr sz="1100" spc="-20" dirty="0" smtClean="0">
                <a:latin typeface="Sylfaen"/>
                <a:cs typeface="Sylfaen"/>
              </a:rPr>
              <a:t> </a:t>
            </a:r>
            <a:r>
              <a:rPr sz="1100" dirty="0" err="1" smtClean="0">
                <a:latin typeface="Sylfaen"/>
                <a:cs typeface="Sylfaen"/>
              </a:rPr>
              <a:t>თანამშრომლების</a:t>
            </a:r>
            <a:r>
              <a:rPr sz="1100" spc="-20" dirty="0" smtClean="0">
                <a:latin typeface="Sylfaen"/>
                <a:cs typeface="Sylfaen"/>
              </a:rPr>
              <a:t> </a:t>
            </a:r>
            <a:r>
              <a:rPr sz="1100" spc="-10" dirty="0" err="1" smtClean="0">
                <a:latin typeface="Sylfaen"/>
                <a:cs typeface="Sylfaen"/>
              </a:rPr>
              <a:t>მიერ</a:t>
            </a:r>
            <a:r>
              <a:rPr sz="1100" spc="-35" dirty="0" smtClean="0">
                <a:latin typeface="Sylfaen"/>
                <a:cs typeface="Sylfaen"/>
              </a:rPr>
              <a:t> </a:t>
            </a:r>
            <a:r>
              <a:rPr sz="1100" spc="15" dirty="0" err="1" smtClean="0">
                <a:latin typeface="Sylfaen"/>
                <a:cs typeface="Sylfaen"/>
              </a:rPr>
              <a:t>გამოვლენილ</a:t>
            </a:r>
            <a:r>
              <a:rPr sz="1100" spc="-15" dirty="0" smtClean="0">
                <a:latin typeface="Sylfaen"/>
                <a:cs typeface="Sylfaen"/>
              </a:rPr>
              <a:t> </a:t>
            </a:r>
            <a:r>
              <a:rPr sz="1100" spc="-15" dirty="0" err="1" smtClean="0">
                <a:latin typeface="Sylfaen"/>
                <a:cs typeface="Sylfaen"/>
              </a:rPr>
              <a:t>იქნა</a:t>
            </a:r>
            <a:r>
              <a:rPr sz="1100" b="0" spc="-15" dirty="0" smtClean="0">
                <a:latin typeface="Calibri Light"/>
                <a:cs typeface="Calibri Light"/>
              </a:rPr>
              <a:t>:</a:t>
            </a:r>
            <a:endParaRPr sz="1100" dirty="0" smtClean="0">
              <a:latin typeface="Calibri Light"/>
              <a:cs typeface="Calibri Light"/>
            </a:endParaRPr>
          </a:p>
          <a:p>
            <a:pPr marL="508000" marR="5080" indent="-229235">
              <a:lnSpc>
                <a:spcPct val="133600"/>
              </a:lnSpc>
              <a:spcBef>
                <a:spcPts val="710"/>
              </a:spcBef>
              <a:buFont typeface="Wingdings"/>
              <a:buChar char=""/>
              <a:tabLst>
                <a:tab pos="508634" algn="l"/>
              </a:tabLst>
            </a:pPr>
            <a:r>
              <a:rPr lang="ka-GE" sz="1100" spc="50" dirty="0" smtClean="0">
                <a:latin typeface="Calibri Light"/>
                <a:cs typeface="Calibri Light"/>
              </a:rPr>
              <a:t>მშენებლობადამთავრებულ </a:t>
            </a:r>
            <a:r>
              <a:rPr lang="ka-GE" sz="1100" spc="50" dirty="0">
                <a:latin typeface="Calibri Light"/>
                <a:cs typeface="Calibri Light"/>
              </a:rPr>
              <a:t>ობიექტებზე გაცემულია </a:t>
            </a:r>
            <a:r>
              <a:rPr lang="ka-GE" sz="1100" spc="50" dirty="0">
                <a:solidFill>
                  <a:srgbClr val="FF0000"/>
                </a:solidFill>
                <a:latin typeface="Calibri Light"/>
                <a:cs typeface="Calibri Light"/>
              </a:rPr>
              <a:t>64</a:t>
            </a:r>
            <a:r>
              <a:rPr lang="ka-GE" sz="1100" spc="50" dirty="0">
                <a:latin typeface="Calibri Light"/>
                <a:cs typeface="Calibri Light"/>
              </a:rPr>
              <a:t> ექსპლუატაციის აქტი და შესაბამისი ბრძანება.</a:t>
            </a:r>
            <a:endParaRPr sz="1100" dirty="0" smtClean="0">
              <a:latin typeface="Calibri Light"/>
              <a:cs typeface="Calibri Light"/>
            </a:endParaRPr>
          </a:p>
          <a:p>
            <a:pPr marL="508000" marR="5080" indent="-229235">
              <a:lnSpc>
                <a:spcPts val="1789"/>
              </a:lnSpc>
              <a:spcBef>
                <a:spcPts val="130"/>
              </a:spcBef>
              <a:buFont typeface="Wingdings"/>
              <a:buChar char=""/>
              <a:tabLst>
                <a:tab pos="539750" algn="l"/>
                <a:tab pos="540385" algn="l"/>
              </a:tabLst>
            </a:pPr>
            <a:r>
              <a:rPr lang="ka-GE" sz="1100" dirty="0"/>
              <a:t>პროდუქტის უსაფრთხოებისა და თავისუფალი მიმოქცევის კოდექსით გათვალისწინებულ სამართალდარღვევებზე შედგენილია </a:t>
            </a:r>
            <a:r>
              <a:rPr lang="ka-GE" sz="1100" dirty="0">
                <a:solidFill>
                  <a:srgbClr val="FF0000"/>
                </a:solidFill>
              </a:rPr>
              <a:t>26 </a:t>
            </a:r>
            <a:r>
              <a:rPr lang="ka-GE" sz="1100" dirty="0"/>
              <a:t> დადგენილება, 2021 წლის მდგომარეობით შემოსულია </a:t>
            </a:r>
            <a:r>
              <a:rPr lang="ka-GE" sz="1100" dirty="0">
                <a:solidFill>
                  <a:srgbClr val="FF0000"/>
                </a:solidFill>
              </a:rPr>
              <a:t>11 400</a:t>
            </a:r>
            <a:r>
              <a:rPr lang="ka-GE" sz="1100" dirty="0"/>
              <a:t> ლარი. </a:t>
            </a:r>
            <a:endParaRPr sz="1100" dirty="0" smtClean="0"/>
          </a:p>
          <a:p>
            <a:pPr marL="508000" marR="5080" indent="-229235">
              <a:lnSpc>
                <a:spcPts val="1789"/>
              </a:lnSpc>
              <a:spcBef>
                <a:spcPts val="130"/>
              </a:spcBef>
              <a:buFont typeface="Wingdings"/>
              <a:buChar char=""/>
              <a:tabLst>
                <a:tab pos="539750" algn="l"/>
                <a:tab pos="540385" algn="l"/>
              </a:tabLst>
            </a:pPr>
            <a:r>
              <a:rPr dirty="0" smtClean="0"/>
              <a:t>	</a:t>
            </a:r>
            <a:r>
              <a:rPr lang="ka-GE" sz="1100" dirty="0"/>
              <a:t>თელავის მუნიციპალიტეტის ტერიტორიაზე დაზიანებული, გამხმარი, ფაუტი, გადასაბელი და შენობა-ნაგეგობისთვის საფრთხის შემცველი ხეების შემსწავლელი კომისიის  მიერ გაცემულია </a:t>
            </a:r>
            <a:r>
              <a:rPr lang="ka-GE" sz="1100" dirty="0">
                <a:solidFill>
                  <a:srgbClr val="C00000"/>
                </a:solidFill>
              </a:rPr>
              <a:t>23</a:t>
            </a:r>
            <a:r>
              <a:rPr lang="ka-GE" sz="1100" dirty="0"/>
              <a:t> დასკვნა</a:t>
            </a:r>
            <a:r>
              <a:rPr lang="ka-GE" sz="1100" dirty="0" smtClean="0"/>
              <a:t>.</a:t>
            </a:r>
          </a:p>
          <a:p>
            <a:pPr marL="508000" marR="5080" indent="-229235">
              <a:lnSpc>
                <a:spcPts val="1789"/>
              </a:lnSpc>
              <a:spcBef>
                <a:spcPts val="130"/>
              </a:spcBef>
              <a:buFont typeface="Wingdings"/>
              <a:buChar char=""/>
              <a:tabLst>
                <a:tab pos="539750" algn="l"/>
                <a:tab pos="540385" algn="l"/>
              </a:tabLst>
            </a:pPr>
            <a:r>
              <a:rPr lang="ka-GE" sz="1100" dirty="0"/>
              <a:t>გაიგზავნა </a:t>
            </a:r>
            <a:r>
              <a:rPr lang="ka-GE" sz="1100" dirty="0">
                <a:solidFill>
                  <a:srgbClr val="C00000"/>
                </a:solidFill>
              </a:rPr>
              <a:t>2</a:t>
            </a:r>
            <a:r>
              <a:rPr lang="ka-GE" sz="1100" dirty="0"/>
              <a:t> შეტყობინება თელავის მუნიციპალიტეტის ტერიტორიაზე არსებული კერძო საკუთრებაში ან საჯარო დაწესებულების შენობაში აკუსტიკური ხმაურის დასაშვები ნორმების გადამეტების შემთხვევაში კანონშესაბამისად დასჯის შესახებ</a:t>
            </a:r>
            <a:r>
              <a:rPr lang="ka-GE" sz="1100" dirty="0" smtClean="0"/>
              <a:t>.</a:t>
            </a:r>
          </a:p>
          <a:p>
            <a:pPr marL="508000" marR="5080" indent="-229235">
              <a:lnSpc>
                <a:spcPts val="1789"/>
              </a:lnSpc>
              <a:spcBef>
                <a:spcPts val="130"/>
              </a:spcBef>
              <a:buFont typeface="Wingdings"/>
              <a:buChar char=""/>
              <a:tabLst>
                <a:tab pos="539750" algn="l"/>
                <a:tab pos="540385" algn="l"/>
              </a:tabLst>
            </a:pPr>
            <a:r>
              <a:rPr lang="ka-GE" sz="1100" dirty="0"/>
              <a:t>გაცემულია 2 უწყება, მიცემულია 4 მითითება; შედგენილია 2 შემოწმების აქტი. </a:t>
            </a:r>
            <a:endParaRPr sz="1100"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09600" y="685800"/>
            <a:ext cx="8773795" cy="4782720"/>
          </a:xfrm>
          <a:prstGeom prst="rect">
            <a:avLst/>
          </a:prstGeom>
        </p:spPr>
        <p:txBody>
          <a:bodyPr vert="horz" wrap="square" lIns="0" tIns="12065" rIns="0" bIns="0" rtlCol="0">
            <a:spAutoFit/>
          </a:bodyPr>
          <a:lstStyle/>
          <a:p>
            <a:pPr marL="12700">
              <a:lnSpc>
                <a:spcPct val="100000"/>
              </a:lnSpc>
              <a:spcBef>
                <a:spcPts val="95"/>
              </a:spcBef>
            </a:pPr>
            <a:r>
              <a:rPr sz="1300" spc="-15" dirty="0">
                <a:solidFill>
                  <a:srgbClr val="1F4E79"/>
                </a:solidFill>
                <a:latin typeface="Sylfaen"/>
                <a:cs typeface="Sylfaen"/>
              </a:rPr>
              <a:t>ადგილობრივი</a:t>
            </a:r>
            <a:r>
              <a:rPr sz="1300" spc="-40" dirty="0">
                <a:solidFill>
                  <a:srgbClr val="1F4E79"/>
                </a:solidFill>
                <a:latin typeface="Sylfaen"/>
                <a:cs typeface="Sylfaen"/>
              </a:rPr>
              <a:t> </a:t>
            </a:r>
            <a:r>
              <a:rPr sz="1300" spc="10" dirty="0">
                <a:solidFill>
                  <a:srgbClr val="1F4E79"/>
                </a:solidFill>
                <a:latin typeface="Sylfaen"/>
                <a:cs typeface="Sylfaen"/>
              </a:rPr>
              <a:t>მოსაკრებლის</a:t>
            </a:r>
            <a:r>
              <a:rPr sz="1300" spc="-45" dirty="0">
                <a:solidFill>
                  <a:srgbClr val="1F4E79"/>
                </a:solidFill>
                <a:latin typeface="Sylfaen"/>
                <a:cs typeface="Sylfaen"/>
              </a:rPr>
              <a:t> </a:t>
            </a:r>
            <a:r>
              <a:rPr sz="1300" spc="-30" dirty="0">
                <a:solidFill>
                  <a:srgbClr val="1F4E79"/>
                </a:solidFill>
                <a:latin typeface="Sylfaen"/>
                <a:cs typeface="Sylfaen"/>
              </a:rPr>
              <a:t>ადმინისტრირება</a:t>
            </a:r>
            <a:endParaRPr sz="1300" dirty="0">
              <a:latin typeface="Sylfaen"/>
              <a:cs typeface="Sylfaen"/>
            </a:endParaRPr>
          </a:p>
          <a:p>
            <a:pPr>
              <a:lnSpc>
                <a:spcPct val="100000"/>
              </a:lnSpc>
              <a:spcBef>
                <a:spcPts val="35"/>
              </a:spcBef>
            </a:pPr>
            <a:endParaRPr sz="1200" dirty="0">
              <a:latin typeface="Sylfaen"/>
              <a:cs typeface="Sylfaen"/>
            </a:endParaRPr>
          </a:p>
          <a:p>
            <a:pPr marL="171450" indent="-171450">
              <a:lnSpc>
                <a:spcPct val="100000"/>
              </a:lnSpc>
              <a:buFont typeface="Wingdings" panose="05000000000000000000" pitchFamily="2" charset="2"/>
              <a:buChar char="Ø"/>
            </a:pPr>
            <a:r>
              <a:rPr lang="ka-GE" sz="1200" dirty="0">
                <a:latin typeface="Calibri Light"/>
                <a:cs typeface="Calibri Light"/>
              </a:rPr>
              <a:t>2021 წლის 01 იანვრიდან 2021 წლის 27 სექტემბრის მდგომარეობით, განყოფილების სპეციალისტების მიერ 412 იურიდიულ პირს ადგილზე ჩაბარდა გაფრთხილება,  აგრეთვე,  ყოველდღიურ რეჟიმში იგზავნება სატელეფონო შეტყობინებები ელექტრონულ ბაზაში დაფიქსირებულ ყველა მესაკუთრესთან.</a:t>
            </a:r>
          </a:p>
          <a:p>
            <a:pPr marL="171450" indent="-171450">
              <a:lnSpc>
                <a:spcPct val="100000"/>
              </a:lnSpc>
              <a:buFont typeface="Wingdings" panose="05000000000000000000" pitchFamily="2" charset="2"/>
              <a:buChar char="Ø"/>
            </a:pPr>
            <a:endParaRPr lang="ka-GE" sz="1200" dirty="0">
              <a:latin typeface="Calibri Light"/>
              <a:cs typeface="Calibri Light"/>
            </a:endParaRPr>
          </a:p>
          <a:p>
            <a:pPr marL="171450" indent="-171450">
              <a:lnSpc>
                <a:spcPct val="100000"/>
              </a:lnSpc>
              <a:buFont typeface="Wingdings" panose="05000000000000000000" pitchFamily="2" charset="2"/>
              <a:buChar char="Ø"/>
            </a:pPr>
            <a:r>
              <a:rPr lang="ka-GE" sz="1200" dirty="0" smtClean="0">
                <a:latin typeface="Calibri Light"/>
                <a:cs typeface="Calibri Light"/>
              </a:rPr>
              <a:t>აღრიცხვაზე </a:t>
            </a:r>
            <a:r>
              <a:rPr lang="ka-GE" sz="1200" dirty="0">
                <a:latin typeface="Calibri Light"/>
                <a:cs typeface="Calibri Light"/>
              </a:rPr>
              <a:t>აყვანილი იქნა  91 ახალი ობიექტი.</a:t>
            </a:r>
          </a:p>
          <a:p>
            <a:pPr marL="171450" indent="-171450">
              <a:lnSpc>
                <a:spcPct val="100000"/>
              </a:lnSpc>
              <a:buFont typeface="Wingdings" panose="05000000000000000000" pitchFamily="2" charset="2"/>
              <a:buChar char="Ø"/>
            </a:pPr>
            <a:endParaRPr lang="ka-GE" sz="1200" dirty="0">
              <a:latin typeface="Calibri Light"/>
              <a:cs typeface="Calibri Light"/>
            </a:endParaRPr>
          </a:p>
          <a:p>
            <a:pPr marL="171450" indent="-171450">
              <a:lnSpc>
                <a:spcPct val="100000"/>
              </a:lnSpc>
              <a:buFont typeface="Wingdings" panose="05000000000000000000" pitchFamily="2" charset="2"/>
              <a:buChar char="Ø"/>
            </a:pPr>
            <a:r>
              <a:rPr lang="ka-GE" sz="1200" dirty="0" smtClean="0">
                <a:latin typeface="Calibri Light"/>
                <a:cs typeface="Calibri Light"/>
              </a:rPr>
              <a:t> </a:t>
            </a:r>
            <a:r>
              <a:rPr lang="ka-GE" sz="1200" dirty="0">
                <a:latin typeface="Calibri Light"/>
                <a:cs typeface="Calibri Light"/>
              </a:rPr>
              <a:t>2018 წლის დეკემბრის  მდგომარეობით, თელავის მუნიციპალიტეტის ბიუჯეტში ადგილობრივი მოსაკრებლიდან შემოსული თანხა შეადგენს 123,024 ლარს (წლიური გეგმა - 200 000 ლარი).</a:t>
            </a:r>
          </a:p>
          <a:p>
            <a:pPr>
              <a:lnSpc>
                <a:spcPct val="100000"/>
              </a:lnSpc>
            </a:pPr>
            <a:endParaRPr sz="1200" dirty="0">
              <a:latin typeface="Calibri Light"/>
              <a:cs typeface="Calibri Light"/>
            </a:endParaRPr>
          </a:p>
          <a:p>
            <a:pPr>
              <a:lnSpc>
                <a:spcPct val="100000"/>
              </a:lnSpc>
              <a:spcBef>
                <a:spcPts val="35"/>
              </a:spcBef>
            </a:pPr>
            <a:endParaRPr sz="1450" dirty="0">
              <a:latin typeface="Calibri Light"/>
              <a:cs typeface="Calibri Light"/>
            </a:endParaRPr>
          </a:p>
          <a:p>
            <a:pPr marL="12700" algn="just">
              <a:lnSpc>
                <a:spcPct val="100000"/>
              </a:lnSpc>
            </a:pPr>
            <a:r>
              <a:rPr sz="1600" spc="5" dirty="0">
                <a:solidFill>
                  <a:srgbClr val="2D74B5"/>
                </a:solidFill>
                <a:latin typeface="Sylfaen"/>
                <a:cs typeface="Sylfaen"/>
              </a:rPr>
              <a:t>სამხედრო</a:t>
            </a:r>
            <a:r>
              <a:rPr sz="1600" spc="-45" dirty="0">
                <a:solidFill>
                  <a:srgbClr val="2D74B5"/>
                </a:solidFill>
                <a:latin typeface="Sylfaen"/>
                <a:cs typeface="Sylfaen"/>
              </a:rPr>
              <a:t> </a:t>
            </a:r>
            <a:r>
              <a:rPr sz="1600" spc="-20" dirty="0">
                <a:solidFill>
                  <a:srgbClr val="2D74B5"/>
                </a:solidFill>
                <a:latin typeface="Sylfaen"/>
                <a:cs typeface="Sylfaen"/>
              </a:rPr>
              <a:t>აღრიცხვისა</a:t>
            </a:r>
            <a:r>
              <a:rPr sz="1600" spc="-30" dirty="0">
                <a:solidFill>
                  <a:srgbClr val="2D74B5"/>
                </a:solidFill>
                <a:latin typeface="Sylfaen"/>
                <a:cs typeface="Sylfaen"/>
              </a:rPr>
              <a:t> </a:t>
            </a:r>
            <a:r>
              <a:rPr sz="1600" spc="-35" dirty="0">
                <a:solidFill>
                  <a:srgbClr val="2D74B5"/>
                </a:solidFill>
                <a:latin typeface="Sylfaen"/>
                <a:cs typeface="Sylfaen"/>
              </a:rPr>
              <a:t>და</a:t>
            </a:r>
            <a:r>
              <a:rPr sz="1600" spc="-40" dirty="0">
                <a:solidFill>
                  <a:srgbClr val="2D74B5"/>
                </a:solidFill>
                <a:latin typeface="Sylfaen"/>
                <a:cs typeface="Sylfaen"/>
              </a:rPr>
              <a:t> </a:t>
            </a:r>
            <a:r>
              <a:rPr sz="1600" spc="-30" dirty="0" err="1">
                <a:solidFill>
                  <a:srgbClr val="2D74B5"/>
                </a:solidFill>
                <a:latin typeface="Sylfaen"/>
                <a:cs typeface="Sylfaen"/>
              </a:rPr>
              <a:t>გაწვევის</a:t>
            </a:r>
            <a:r>
              <a:rPr sz="1600" spc="-45" dirty="0">
                <a:solidFill>
                  <a:srgbClr val="2D74B5"/>
                </a:solidFill>
                <a:latin typeface="Sylfaen"/>
                <a:cs typeface="Sylfaen"/>
              </a:rPr>
              <a:t> </a:t>
            </a:r>
            <a:r>
              <a:rPr sz="1600" spc="-55" dirty="0" err="1" smtClean="0">
                <a:solidFill>
                  <a:srgbClr val="2D74B5"/>
                </a:solidFill>
                <a:latin typeface="Sylfaen"/>
                <a:cs typeface="Sylfaen"/>
              </a:rPr>
              <a:t>სამსახური</a:t>
            </a:r>
            <a:endParaRPr sz="1600" spc="-55" dirty="0" smtClean="0">
              <a:solidFill>
                <a:srgbClr val="2D74B5"/>
              </a:solidFill>
              <a:latin typeface="Sylfaen"/>
              <a:cs typeface="Sylfaen"/>
            </a:endParaRPr>
          </a:p>
          <a:p>
            <a:pPr marL="12700" algn="just">
              <a:lnSpc>
                <a:spcPct val="100000"/>
              </a:lnSpc>
            </a:pPr>
            <a:endParaRPr lang="x-none" sz="1600" spc="-55" dirty="0">
              <a:solidFill>
                <a:srgbClr val="2D74B5"/>
              </a:solidFill>
              <a:latin typeface="Sylfaen"/>
              <a:cs typeface="Sylfaen"/>
            </a:endParaRPr>
          </a:p>
          <a:p>
            <a:pPr marL="12700" algn="just">
              <a:lnSpc>
                <a:spcPct val="100000"/>
              </a:lnSpc>
            </a:pPr>
            <a:endParaRPr sz="1600" dirty="0">
              <a:latin typeface="Sylfaen"/>
              <a:cs typeface="Sylfaen"/>
            </a:endParaRPr>
          </a:p>
          <a:p>
            <a:pPr marL="171450" indent="-171450" algn="just">
              <a:lnSpc>
                <a:spcPct val="100000"/>
              </a:lnSpc>
              <a:spcBef>
                <a:spcPts val="40"/>
              </a:spcBef>
              <a:buFont typeface="Wingdings" panose="05000000000000000000" pitchFamily="2" charset="2"/>
              <a:buChar char="Ø"/>
            </a:pPr>
            <a:r>
              <a:rPr lang="ka-GE" sz="1100" dirty="0" smtClean="0">
                <a:latin typeface="Sylfaen"/>
                <a:cs typeface="Sylfaen"/>
              </a:rPr>
              <a:t>   2021 </a:t>
            </a:r>
            <a:r>
              <a:rPr lang="ka-GE" sz="1100" dirty="0">
                <a:latin typeface="Sylfaen"/>
                <a:cs typeface="Sylfaen"/>
              </a:rPr>
              <a:t>წელს პირველად სამხედრო აღრიცხვაზე აყვანილია 2004 წელს დაბადებული  302 ჭაბუკი</a:t>
            </a:r>
            <a:r>
              <a:rPr lang="ka-GE" sz="1100" dirty="0" smtClean="0">
                <a:latin typeface="Sylfaen"/>
                <a:cs typeface="Sylfaen"/>
              </a:rPr>
              <a:t>.</a:t>
            </a:r>
          </a:p>
          <a:p>
            <a:pPr marL="171450" indent="-171450" algn="just">
              <a:lnSpc>
                <a:spcPct val="100000"/>
              </a:lnSpc>
              <a:spcBef>
                <a:spcPts val="40"/>
              </a:spcBef>
              <a:buFont typeface="Wingdings" panose="05000000000000000000" pitchFamily="2" charset="2"/>
              <a:buChar char="Ø"/>
            </a:pPr>
            <a:endParaRPr lang="ka-GE" sz="1100" dirty="0">
              <a:latin typeface="Sylfaen"/>
              <a:cs typeface="Sylfaen"/>
            </a:endParaRPr>
          </a:p>
          <a:p>
            <a:pPr marL="171450" indent="-171450" algn="just">
              <a:lnSpc>
                <a:spcPct val="100000"/>
              </a:lnSpc>
              <a:spcBef>
                <a:spcPts val="40"/>
              </a:spcBef>
              <a:buFont typeface="Wingdings" panose="05000000000000000000" pitchFamily="2" charset="2"/>
              <a:buChar char="Ø"/>
            </a:pPr>
            <a:r>
              <a:rPr lang="ka-GE" sz="1100" dirty="0">
                <a:latin typeface="Sylfaen"/>
                <a:cs typeface="Sylfaen"/>
              </a:rPr>
              <a:t>  გადავადება 30 - ე მუხლით მიეცა 516 წვევამდელს</a:t>
            </a:r>
            <a:r>
              <a:rPr lang="ka-GE" sz="1100" dirty="0" smtClean="0">
                <a:latin typeface="Sylfaen"/>
                <a:cs typeface="Sylfaen"/>
              </a:rPr>
              <a:t>.</a:t>
            </a:r>
          </a:p>
          <a:p>
            <a:pPr algn="just">
              <a:lnSpc>
                <a:spcPct val="100000"/>
              </a:lnSpc>
              <a:spcBef>
                <a:spcPts val="40"/>
              </a:spcBef>
            </a:pPr>
            <a:endParaRPr lang="ka-GE" sz="1100" dirty="0">
              <a:latin typeface="Sylfaen"/>
              <a:cs typeface="Sylfaen"/>
            </a:endParaRPr>
          </a:p>
          <a:p>
            <a:pPr marL="171450" indent="-171450" algn="just">
              <a:lnSpc>
                <a:spcPct val="100000"/>
              </a:lnSpc>
              <a:spcBef>
                <a:spcPts val="40"/>
              </a:spcBef>
              <a:buFont typeface="Wingdings" panose="05000000000000000000" pitchFamily="2" charset="2"/>
              <a:buChar char="Ø"/>
            </a:pPr>
            <a:r>
              <a:rPr lang="ka-GE" sz="1100" dirty="0">
                <a:latin typeface="Sylfaen"/>
                <a:cs typeface="Sylfaen"/>
              </a:rPr>
              <a:t>   საგაზაფხულო გაწვევისას სამხედრო ძალებში ჩაირიცხა სულ 21  წვევამდელი,  პოლიციას გადაეცა 30 წვევამდელი, საზღვრის </a:t>
            </a:r>
            <a:r>
              <a:rPr lang="ka-GE" sz="1100" dirty="0" smtClean="0">
                <a:latin typeface="Sylfaen"/>
                <a:cs typeface="Sylfaen"/>
              </a:rPr>
              <a:t>   კვეთაზე </a:t>
            </a:r>
            <a:r>
              <a:rPr lang="ka-GE" sz="1100" dirty="0">
                <a:latin typeface="Sylfaen"/>
                <a:cs typeface="Sylfaen"/>
              </a:rPr>
              <a:t>გადამოწმდა 65  წვევამდელი, სასამართლოს გადაეცა  3 წვევამდელი</a:t>
            </a:r>
            <a:r>
              <a:rPr lang="ka-GE" sz="1100" dirty="0" smtClean="0">
                <a:latin typeface="Sylfaen"/>
                <a:cs typeface="Sylfaen"/>
              </a:rPr>
              <a:t>.</a:t>
            </a:r>
          </a:p>
          <a:p>
            <a:pPr marL="171450" indent="-171450" algn="just">
              <a:lnSpc>
                <a:spcPct val="100000"/>
              </a:lnSpc>
              <a:spcBef>
                <a:spcPts val="40"/>
              </a:spcBef>
              <a:buFont typeface="Wingdings" panose="05000000000000000000" pitchFamily="2" charset="2"/>
              <a:buChar char="Ø"/>
            </a:pPr>
            <a:endParaRPr lang="ka-GE" sz="1100" dirty="0">
              <a:latin typeface="Sylfaen"/>
              <a:cs typeface="Sylfaen"/>
            </a:endParaRPr>
          </a:p>
          <a:p>
            <a:pPr marL="171450" indent="-171450" algn="just">
              <a:lnSpc>
                <a:spcPct val="100000"/>
              </a:lnSpc>
              <a:spcBef>
                <a:spcPts val="40"/>
              </a:spcBef>
              <a:buFont typeface="Wingdings" panose="05000000000000000000" pitchFamily="2" charset="2"/>
              <a:buChar char="Ø"/>
            </a:pPr>
            <a:r>
              <a:rPr lang="ka-GE" sz="1100" dirty="0" smtClean="0">
                <a:latin typeface="Sylfaen"/>
                <a:cs typeface="Sylfaen"/>
              </a:rPr>
              <a:t> მიმდინარე  </a:t>
            </a:r>
            <a:r>
              <a:rPr lang="ka-GE" sz="1100" dirty="0">
                <a:latin typeface="Sylfaen"/>
                <a:cs typeface="Sylfaen"/>
              </a:rPr>
              <a:t>წელს სულ გაცემულია 171 წვევამდელის სამხედრო სააღრიცხვო მოწმობა, ხოლო 70 დროებითი მოწმობა (სამხედრო ბილეთის შემცვლელი).</a:t>
            </a:r>
          </a:p>
          <a:p>
            <a:pPr>
              <a:lnSpc>
                <a:spcPct val="100000"/>
              </a:lnSpc>
              <a:spcBef>
                <a:spcPts val="40"/>
              </a:spcBef>
            </a:pPr>
            <a:r>
              <a:rPr lang="ka-GE" sz="1550" dirty="0">
                <a:latin typeface="Sylfaen"/>
                <a:cs typeface="Sylfaen"/>
              </a:rPr>
              <a:t> </a:t>
            </a:r>
            <a:endParaRPr sz="1550" dirty="0">
              <a:latin typeface="Sylfaen"/>
              <a:cs typeface="Sylfaen"/>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3400" y="304800"/>
            <a:ext cx="8991600" cy="7568739"/>
          </a:xfrm>
          <a:prstGeom prst="rect">
            <a:avLst/>
          </a:prstGeom>
        </p:spPr>
        <p:txBody>
          <a:bodyPr vert="horz" wrap="square" lIns="0" tIns="12065" rIns="0" bIns="0" rtlCol="0">
            <a:spAutoFit/>
          </a:bodyPr>
          <a:lstStyle/>
          <a:p>
            <a:pPr marL="12700" algn="just">
              <a:lnSpc>
                <a:spcPct val="100000"/>
              </a:lnSpc>
              <a:spcBef>
                <a:spcPts val="95"/>
              </a:spcBef>
            </a:pPr>
            <a:r>
              <a:rPr sz="1600" spc="-75" dirty="0">
                <a:solidFill>
                  <a:srgbClr val="2D74B5"/>
                </a:solidFill>
                <a:latin typeface="Sylfaen"/>
                <a:cs typeface="Sylfaen"/>
              </a:rPr>
              <a:t>შიდ</a:t>
            </a:r>
            <a:r>
              <a:rPr sz="1600" spc="-50" dirty="0">
                <a:solidFill>
                  <a:srgbClr val="2D74B5"/>
                </a:solidFill>
                <a:latin typeface="Sylfaen"/>
                <a:cs typeface="Sylfaen"/>
              </a:rPr>
              <a:t>ა</a:t>
            </a:r>
            <a:r>
              <a:rPr sz="1600" spc="-40" dirty="0">
                <a:solidFill>
                  <a:srgbClr val="2D74B5"/>
                </a:solidFill>
                <a:latin typeface="Sylfaen"/>
                <a:cs typeface="Sylfaen"/>
              </a:rPr>
              <a:t> </a:t>
            </a:r>
            <a:r>
              <a:rPr sz="1600" spc="-125" dirty="0">
                <a:solidFill>
                  <a:srgbClr val="2D74B5"/>
                </a:solidFill>
                <a:latin typeface="Sylfaen"/>
                <a:cs typeface="Sylfaen"/>
              </a:rPr>
              <a:t>ა</a:t>
            </a:r>
            <a:r>
              <a:rPr sz="1600" spc="-204" dirty="0">
                <a:solidFill>
                  <a:srgbClr val="2D74B5"/>
                </a:solidFill>
                <a:latin typeface="Sylfaen"/>
                <a:cs typeface="Sylfaen"/>
              </a:rPr>
              <a:t>უ</a:t>
            </a:r>
            <a:r>
              <a:rPr sz="1600" spc="-125" dirty="0">
                <a:solidFill>
                  <a:srgbClr val="2D74B5"/>
                </a:solidFill>
                <a:latin typeface="Sylfaen"/>
                <a:cs typeface="Sylfaen"/>
              </a:rPr>
              <a:t>დ</a:t>
            </a:r>
            <a:r>
              <a:rPr sz="1600" spc="-130" dirty="0">
                <a:solidFill>
                  <a:srgbClr val="2D74B5"/>
                </a:solidFill>
                <a:latin typeface="Sylfaen"/>
                <a:cs typeface="Sylfaen"/>
              </a:rPr>
              <a:t>იტის</a:t>
            </a:r>
            <a:r>
              <a:rPr sz="1600" spc="-40" dirty="0">
                <a:solidFill>
                  <a:srgbClr val="2D74B5"/>
                </a:solidFill>
                <a:latin typeface="Sylfaen"/>
                <a:cs typeface="Sylfaen"/>
              </a:rPr>
              <a:t> </a:t>
            </a:r>
            <a:r>
              <a:rPr sz="1600" spc="10" dirty="0">
                <a:solidFill>
                  <a:srgbClr val="2D74B5"/>
                </a:solidFill>
                <a:latin typeface="Sylfaen"/>
                <a:cs typeface="Sylfaen"/>
              </a:rPr>
              <a:t>ს</a:t>
            </a:r>
            <a:r>
              <a:rPr sz="1600" spc="20" dirty="0">
                <a:solidFill>
                  <a:srgbClr val="2D74B5"/>
                </a:solidFill>
                <a:latin typeface="Sylfaen"/>
                <a:cs typeface="Sylfaen"/>
              </a:rPr>
              <a:t>ა</a:t>
            </a:r>
            <a:r>
              <a:rPr sz="1600" spc="-80" dirty="0">
                <a:solidFill>
                  <a:srgbClr val="2D74B5"/>
                </a:solidFill>
                <a:latin typeface="Sylfaen"/>
                <a:cs typeface="Sylfaen"/>
              </a:rPr>
              <a:t>მსახური</a:t>
            </a:r>
            <a:endParaRPr sz="1600" dirty="0">
              <a:latin typeface="Sylfaen"/>
              <a:cs typeface="Sylfaen"/>
            </a:endParaRPr>
          </a:p>
          <a:p>
            <a:pPr>
              <a:lnSpc>
                <a:spcPct val="100000"/>
              </a:lnSpc>
              <a:spcBef>
                <a:spcPts val="55"/>
              </a:spcBef>
            </a:pPr>
            <a:endParaRPr sz="1550" dirty="0">
              <a:latin typeface="Sylfaen"/>
              <a:cs typeface="Sylfaen"/>
            </a:endParaRPr>
          </a:p>
          <a:p>
            <a:pPr marL="12700" marR="6985" algn="just">
              <a:lnSpc>
                <a:spcPct val="133600"/>
              </a:lnSpc>
            </a:pPr>
            <a:r>
              <a:rPr lang="ka-GE" sz="1100" spc="-15" dirty="0" smtClean="0">
                <a:latin typeface="Sylfaen" panose="010A0502050306030303" pitchFamily="18" charset="0"/>
                <a:cs typeface="Calibri Light"/>
              </a:rPr>
              <a:t> </a:t>
            </a:r>
            <a:r>
              <a:rPr lang="ka-GE" sz="1100" spc="-15" dirty="0">
                <a:latin typeface="Sylfaen" panose="010A0502050306030303" pitchFamily="18" charset="0"/>
                <a:cs typeface="Calibri Light"/>
              </a:rPr>
              <a:t>2021 წელს დასრულდა თელავის მუნიციპალიტეტის შიდა აუდიტის სამსახურის ხარისხის გარე შეფასება, რომელიც განხორციელდა ფინანსთა სამინისტროს ჰარმონიზაციის ცენტრის კოორდინირებითა და საერთაშორისო ექსპერტების ჩართულობით. შიდა აუდიტის სამსახურის გარე შეფასების მიზანი იყო გაუმჯობესების შესაძლებლობების გამოვლენა, კერძოდ: რამდენად შეესაბამება შიდა აუდიტის საქმიანობა საერთაშორისო და ადგილობრივ სტანდარტებს, როგორც ნორმატიულ დონეზე (კანონმდებლობა, პროცედურები, მეთოდოლოგია), ისე პრაქტიკაში, აღნიშნული შეფასებით თელავის მუციპალიტეტის შიდა აუდიტის სამსახურის საქმიანობა შეფასდა დადებითად. </a:t>
            </a:r>
            <a:endParaRPr sz="1100" dirty="0">
              <a:latin typeface="Sylfaen" panose="010A0502050306030303" pitchFamily="18" charset="0"/>
              <a:cs typeface="Calibri Light"/>
            </a:endParaRPr>
          </a:p>
          <a:p>
            <a:pPr>
              <a:lnSpc>
                <a:spcPct val="100000"/>
              </a:lnSpc>
              <a:spcBef>
                <a:spcPts val="40"/>
              </a:spcBef>
            </a:pPr>
            <a:endParaRPr sz="1100" dirty="0">
              <a:latin typeface="Calibri Light"/>
              <a:cs typeface="Calibri Light"/>
            </a:endParaRPr>
          </a:p>
          <a:p>
            <a:pPr>
              <a:lnSpc>
                <a:spcPct val="100000"/>
              </a:lnSpc>
              <a:spcBef>
                <a:spcPts val="5"/>
              </a:spcBef>
            </a:pPr>
            <a:r>
              <a:rPr lang="ka-GE" sz="1100" dirty="0">
                <a:latin typeface="Sylfaen" panose="010A0502050306030303" pitchFamily="18" charset="0"/>
                <a:cs typeface="Calibri Light"/>
              </a:rPr>
              <a:t>2021 წლის სექტემბრის მდგომარეობით  თელავის მუნიციპალიტეტის  მერიის შიდა აუდიტის სამსახურის მიერ შდგენილია 3 (სამი) აუდიტორული შემოწმების ანგარიში და 4 რეკომენდაციების მონიტორინგის ანგარიში. </a:t>
            </a:r>
            <a:endParaRPr lang="en-US" sz="1100" dirty="0" smtClean="0">
              <a:latin typeface="Sylfaen" panose="010A0502050306030303" pitchFamily="18" charset="0"/>
              <a:cs typeface="Calibri Light"/>
            </a:endParaRPr>
          </a:p>
          <a:p>
            <a:pPr>
              <a:lnSpc>
                <a:spcPct val="100000"/>
              </a:lnSpc>
              <a:spcBef>
                <a:spcPts val="5"/>
              </a:spcBef>
            </a:pPr>
            <a:endParaRPr lang="ka-GE" sz="1100" dirty="0">
              <a:latin typeface="Sylfaen" panose="010A0502050306030303" pitchFamily="18" charset="0"/>
              <a:cs typeface="Calibri Light"/>
            </a:endParaRPr>
          </a:p>
          <a:p>
            <a:pPr>
              <a:lnSpc>
                <a:spcPct val="100000"/>
              </a:lnSpc>
              <a:spcBef>
                <a:spcPts val="5"/>
              </a:spcBef>
            </a:pPr>
            <a:r>
              <a:rPr lang="ka-GE" sz="1100" dirty="0">
                <a:latin typeface="Sylfaen" panose="010A0502050306030303" pitchFamily="18" charset="0"/>
                <a:cs typeface="Calibri Light"/>
              </a:rPr>
              <a:t>შიდა აუდიტორული შემოწმებების ფარგლებში განხორციელდა  შემდეგი აუდიტორული შემოწმებები</a:t>
            </a:r>
            <a:r>
              <a:rPr lang="ka-GE" sz="1100" dirty="0" smtClean="0">
                <a:latin typeface="Sylfaen" panose="010A0502050306030303" pitchFamily="18" charset="0"/>
                <a:cs typeface="Calibri Light"/>
              </a:rPr>
              <a:t>:</a:t>
            </a:r>
            <a:endParaRPr lang="en-US" sz="1100" dirty="0" smtClean="0">
              <a:latin typeface="Sylfaen" panose="010A0502050306030303" pitchFamily="18" charset="0"/>
              <a:cs typeface="Calibri Light"/>
            </a:endParaRPr>
          </a:p>
          <a:p>
            <a:pPr>
              <a:lnSpc>
                <a:spcPct val="100000"/>
              </a:lnSpc>
              <a:spcBef>
                <a:spcPts val="5"/>
              </a:spcBef>
            </a:pPr>
            <a:endParaRPr lang="ka-GE" sz="1100" dirty="0">
              <a:latin typeface="Sylfaen" panose="010A0502050306030303" pitchFamily="18" charset="0"/>
              <a:cs typeface="Calibri Light"/>
            </a:endParaRPr>
          </a:p>
          <a:p>
            <a:pPr marL="171450" indent="-171450">
              <a:lnSpc>
                <a:spcPct val="100000"/>
              </a:lnSpc>
              <a:spcBef>
                <a:spcPts val="5"/>
              </a:spcBef>
              <a:buFont typeface="Wingdings" panose="05000000000000000000" pitchFamily="2" charset="2"/>
              <a:buChar char="Ø"/>
            </a:pPr>
            <a:r>
              <a:rPr lang="ka-GE" sz="1100" dirty="0" smtClean="0">
                <a:latin typeface="Sylfaen" panose="010A0502050306030303" pitchFamily="18" charset="0"/>
                <a:cs typeface="Calibri Light"/>
              </a:rPr>
              <a:t>თელავის </a:t>
            </a:r>
            <a:r>
              <a:rPr lang="ka-GE" sz="1100" dirty="0">
                <a:latin typeface="Sylfaen" panose="010A0502050306030303" pitchFamily="18" charset="0"/>
                <a:cs typeface="Calibri Light"/>
              </a:rPr>
              <a:t>მუნიციპალიტეტის მერიის ადმინისტრაციული სამსახურის  შესაბამისობის აუდიტორული შემოწმება.  შემოწმდა ადამიანური რესურსების მართვის და საქმისწარმოების განყოფილებები, გაიცა თორმეტი რეკომენდაცია</a:t>
            </a:r>
            <a:r>
              <a:rPr lang="ka-GE" sz="1100" dirty="0" smtClean="0">
                <a:latin typeface="Sylfaen" panose="010A0502050306030303" pitchFamily="18" charset="0"/>
                <a:cs typeface="Calibri Light"/>
              </a:rPr>
              <a:t>.</a:t>
            </a:r>
            <a:endParaRPr lang="en-US" sz="1100" dirty="0" smtClean="0">
              <a:latin typeface="Sylfaen" panose="010A0502050306030303" pitchFamily="18" charset="0"/>
              <a:cs typeface="Calibri Light"/>
            </a:endParaRPr>
          </a:p>
          <a:p>
            <a:pPr>
              <a:lnSpc>
                <a:spcPct val="100000"/>
              </a:lnSpc>
              <a:spcBef>
                <a:spcPts val="5"/>
              </a:spcBef>
            </a:pPr>
            <a:endParaRPr lang="ka-GE" sz="1100" dirty="0">
              <a:latin typeface="Sylfaen" panose="010A0502050306030303" pitchFamily="18" charset="0"/>
              <a:cs typeface="Calibri Light"/>
            </a:endParaRPr>
          </a:p>
          <a:p>
            <a:pPr marL="171450" indent="-171450">
              <a:lnSpc>
                <a:spcPct val="100000"/>
              </a:lnSpc>
              <a:spcBef>
                <a:spcPts val="5"/>
              </a:spcBef>
              <a:buFont typeface="Wingdings" panose="05000000000000000000" pitchFamily="2" charset="2"/>
              <a:buChar char="Ø"/>
            </a:pPr>
            <a:r>
              <a:rPr lang="ka-GE" sz="1100" dirty="0" smtClean="0">
                <a:latin typeface="Sylfaen" panose="010A0502050306030303" pitchFamily="18" charset="0"/>
                <a:cs typeface="Calibri Light"/>
              </a:rPr>
              <a:t>თელავის </a:t>
            </a:r>
            <a:r>
              <a:rPr lang="ka-GE" sz="1100" dirty="0">
                <a:latin typeface="Sylfaen" panose="010A0502050306030303" pitchFamily="18" charset="0"/>
                <a:cs typeface="Calibri Light"/>
              </a:rPr>
              <a:t>მუნიციპალიტეტის მერიის ადმინისტრაციული ზედამხედველობის განყოფილების მიერ უკანონო მშენებლობლობის შესახებ ინფორმაციის მიღების შემდგომი რეაგირების შესაბამისობის აუდიტორული შემოწმება, გაიცა ერთი რეკომენდაცია</a:t>
            </a:r>
            <a:r>
              <a:rPr lang="ka-GE" sz="1100" dirty="0" smtClean="0">
                <a:latin typeface="Sylfaen" panose="010A0502050306030303" pitchFamily="18" charset="0"/>
                <a:cs typeface="Calibri Light"/>
              </a:rPr>
              <a:t>.</a:t>
            </a:r>
            <a:endParaRPr lang="en-US" sz="1100" dirty="0" smtClean="0">
              <a:latin typeface="Sylfaen" panose="010A0502050306030303" pitchFamily="18" charset="0"/>
              <a:cs typeface="Calibri Light"/>
            </a:endParaRPr>
          </a:p>
          <a:p>
            <a:pPr>
              <a:lnSpc>
                <a:spcPct val="100000"/>
              </a:lnSpc>
              <a:spcBef>
                <a:spcPts val="5"/>
              </a:spcBef>
            </a:pPr>
            <a:endParaRPr lang="ka-GE" sz="1100" dirty="0">
              <a:latin typeface="Sylfaen" panose="010A0502050306030303" pitchFamily="18" charset="0"/>
              <a:cs typeface="Calibri Light"/>
            </a:endParaRPr>
          </a:p>
          <a:p>
            <a:pPr marL="171450" indent="-171450">
              <a:lnSpc>
                <a:spcPct val="100000"/>
              </a:lnSpc>
              <a:spcBef>
                <a:spcPts val="5"/>
              </a:spcBef>
              <a:buFont typeface="Wingdings" panose="05000000000000000000" pitchFamily="2" charset="2"/>
              <a:buChar char="Ø"/>
            </a:pPr>
            <a:r>
              <a:rPr lang="ka-GE" sz="1100" dirty="0" smtClean="0">
                <a:latin typeface="Sylfaen" panose="010A0502050306030303" pitchFamily="18" charset="0"/>
                <a:cs typeface="Calibri Light"/>
              </a:rPr>
              <a:t>თელავის </a:t>
            </a:r>
            <a:r>
              <a:rPr lang="ka-GE" sz="1100" dirty="0">
                <a:latin typeface="Sylfaen" panose="010A0502050306030303" pitchFamily="18" charset="0"/>
                <a:cs typeface="Calibri Light"/>
              </a:rPr>
              <a:t>მუნიციპალიტეტის მერიის იურიდიული სამსახურის შესაბამისობის აუდიტორული შემოწმება. შემოწმდა ადგილობრივი მოსაკრებლების ადმინისტრირების განყოფილება და ადმინისტრაციული ზედამხედველობის განყოფილება, გაიცა ცხრა რეკომენდაცია</a:t>
            </a:r>
            <a:r>
              <a:rPr lang="ka-GE" sz="1100" dirty="0" smtClean="0">
                <a:latin typeface="Sylfaen" panose="010A0502050306030303" pitchFamily="18" charset="0"/>
                <a:cs typeface="Calibri Light"/>
              </a:rPr>
              <a:t>.</a:t>
            </a:r>
            <a:endParaRPr lang="en-US" sz="1100" dirty="0" smtClean="0">
              <a:latin typeface="Sylfaen" panose="010A0502050306030303" pitchFamily="18" charset="0"/>
              <a:cs typeface="Calibri Light"/>
            </a:endParaRPr>
          </a:p>
          <a:p>
            <a:pPr algn="just">
              <a:lnSpc>
                <a:spcPct val="100000"/>
              </a:lnSpc>
              <a:spcBef>
                <a:spcPts val="5"/>
              </a:spcBef>
            </a:pPr>
            <a:endParaRPr lang="ka-GE" sz="1100" dirty="0">
              <a:latin typeface="Sylfaen" panose="010A0502050306030303" pitchFamily="18" charset="0"/>
              <a:cs typeface="Calibri Light"/>
            </a:endParaRPr>
          </a:p>
          <a:p>
            <a:pPr algn="just">
              <a:lnSpc>
                <a:spcPct val="100000"/>
              </a:lnSpc>
              <a:spcBef>
                <a:spcPts val="5"/>
              </a:spcBef>
            </a:pPr>
            <a:r>
              <a:rPr lang="ka-GE" sz="1100" dirty="0">
                <a:latin typeface="Sylfaen" panose="010A0502050306030303" pitchFamily="18" charset="0"/>
                <a:cs typeface="Calibri Light"/>
              </a:rPr>
              <a:t>ჩატარებული აუდიტორული შემოწმებების მიზანი იყო შეესწავლა, გაეანალიზებინა და შეეფასებინა, რამდენად შესაბამისობაშია აუდიტის ობიექტების საქმიანობა მოქმედ კანონმდებლობასთან, საუკეთესო პრაქტიკასთან, მარეგულირებელ ნორმებთან და შეემუშავებინა  რეკომენდაციები, რომელთა დანერგვა კონტროლის მექანიზმების სახით, სამსახურს სამომავლოდ დაეხმარება საქმიანობის უკეთ წარმართვაში, ჯამში 2021 წლის სექტემბრის მდგომარეობით გაცემულია 22 რეკომენდაცია</a:t>
            </a:r>
            <a:r>
              <a:rPr lang="ka-GE" sz="1100" dirty="0" smtClean="0">
                <a:latin typeface="Sylfaen" panose="010A0502050306030303" pitchFamily="18" charset="0"/>
                <a:cs typeface="Calibri Light"/>
              </a:rPr>
              <a:t>.</a:t>
            </a:r>
            <a:endParaRPr lang="en-US" sz="1100" dirty="0" smtClean="0">
              <a:latin typeface="Sylfaen" panose="010A0502050306030303" pitchFamily="18" charset="0"/>
              <a:cs typeface="Calibri Light"/>
            </a:endParaRPr>
          </a:p>
          <a:p>
            <a:pPr algn="just">
              <a:lnSpc>
                <a:spcPct val="100000"/>
              </a:lnSpc>
              <a:spcBef>
                <a:spcPts val="5"/>
              </a:spcBef>
            </a:pPr>
            <a:endParaRPr lang="ka-GE" sz="1100" dirty="0">
              <a:latin typeface="Sylfaen" panose="010A0502050306030303" pitchFamily="18" charset="0"/>
              <a:cs typeface="Calibri Light"/>
            </a:endParaRPr>
          </a:p>
          <a:p>
            <a:pPr algn="just">
              <a:lnSpc>
                <a:spcPct val="100000"/>
              </a:lnSpc>
              <a:spcBef>
                <a:spcPts val="5"/>
              </a:spcBef>
            </a:pPr>
            <a:r>
              <a:rPr lang="ka-GE" sz="1100" dirty="0" smtClean="0">
                <a:latin typeface="Sylfaen" panose="010A0502050306030303" pitchFamily="18" charset="0"/>
                <a:cs typeface="Calibri Light"/>
              </a:rPr>
              <a:t>202</a:t>
            </a:r>
            <a:r>
              <a:rPr lang="en-US" sz="1100" dirty="0" smtClean="0">
                <a:latin typeface="Sylfaen" panose="010A0502050306030303" pitchFamily="18" charset="0"/>
                <a:cs typeface="Calibri Light"/>
              </a:rPr>
              <a:t>1 </a:t>
            </a:r>
            <a:r>
              <a:rPr lang="ka-GE" sz="1100" dirty="0" smtClean="0">
                <a:latin typeface="Sylfaen" panose="010A0502050306030303" pitchFamily="18" charset="0"/>
                <a:cs typeface="Calibri Light"/>
              </a:rPr>
              <a:t>წლის </a:t>
            </a:r>
            <a:r>
              <a:rPr lang="ka-GE" sz="1100" dirty="0">
                <a:latin typeface="Sylfaen" panose="010A0502050306030303" pitchFamily="18" charset="0"/>
                <a:cs typeface="Calibri Light"/>
              </a:rPr>
              <a:t>სექტემბრის ჩათვლით განხორციელდა შემდეგ აუდიტორულ ანგარიშებში გაცემული რეკომენდაციების მონიტორინგი</a:t>
            </a:r>
            <a:r>
              <a:rPr lang="ka-GE" sz="1100" dirty="0" smtClean="0">
                <a:latin typeface="Sylfaen" panose="010A0502050306030303" pitchFamily="18" charset="0"/>
                <a:cs typeface="Calibri Light"/>
              </a:rPr>
              <a:t>:</a:t>
            </a:r>
            <a:endParaRPr lang="en-US" sz="1100" dirty="0" smtClean="0">
              <a:latin typeface="Sylfaen" panose="010A0502050306030303" pitchFamily="18" charset="0"/>
              <a:cs typeface="Calibri Light"/>
            </a:endParaRPr>
          </a:p>
          <a:p>
            <a:pPr algn="just">
              <a:lnSpc>
                <a:spcPct val="100000"/>
              </a:lnSpc>
              <a:spcBef>
                <a:spcPts val="5"/>
              </a:spcBef>
            </a:pPr>
            <a:endParaRPr lang="ka-GE" sz="1100" dirty="0">
              <a:latin typeface="Sylfaen" panose="010A0502050306030303" pitchFamily="18" charset="0"/>
              <a:cs typeface="Calibri Light"/>
            </a:endParaRPr>
          </a:p>
          <a:p>
            <a:pPr marL="171450" indent="-171450" algn="just">
              <a:lnSpc>
                <a:spcPct val="100000"/>
              </a:lnSpc>
              <a:spcBef>
                <a:spcPts val="5"/>
              </a:spcBef>
              <a:buFont typeface="Wingdings" panose="05000000000000000000" pitchFamily="2" charset="2"/>
              <a:buChar char="Ø"/>
            </a:pPr>
            <a:r>
              <a:rPr lang="ka-GE" sz="1100" dirty="0" smtClean="0">
                <a:latin typeface="Sylfaen" panose="010A0502050306030303" pitchFamily="18" charset="0"/>
                <a:cs typeface="Calibri Light"/>
              </a:rPr>
              <a:t>თელავის </a:t>
            </a:r>
            <a:r>
              <a:rPr lang="ka-GE" sz="1100" dirty="0">
                <a:latin typeface="Sylfaen" panose="010A0502050306030303" pitchFamily="18" charset="0"/>
                <a:cs typeface="Calibri Light"/>
              </a:rPr>
              <a:t>მუნიციპალიტეტის მერიის ინფრასტრუქტურის, სივრცითი მოწყობის, მშენებლობის, არქიტექტურისა და ძეგლთა დაცვის სამსახურის, ინფრასტრუქტურის განყოფილების და ინსპექტირების ჯგუფის მიერ განხორციელებული საქმიანობის შესაბამისობის აუდიტორული შემოწმების ანგარიში</a:t>
            </a:r>
            <a:r>
              <a:rPr lang="ka-GE" sz="1100" dirty="0" smtClean="0">
                <a:latin typeface="Sylfaen" panose="010A0502050306030303" pitchFamily="18" charset="0"/>
                <a:cs typeface="Calibri Light"/>
              </a:rPr>
              <a:t>;</a:t>
            </a:r>
            <a:endParaRPr lang="ka-GE" sz="1100" dirty="0">
              <a:latin typeface="Sylfaen" panose="010A0502050306030303" pitchFamily="18" charset="0"/>
              <a:cs typeface="Calibri Light"/>
            </a:endParaRPr>
          </a:p>
          <a:p>
            <a:pPr marL="171450" indent="-171450" algn="just">
              <a:lnSpc>
                <a:spcPct val="100000"/>
              </a:lnSpc>
              <a:spcBef>
                <a:spcPts val="5"/>
              </a:spcBef>
              <a:buFont typeface="Wingdings" panose="05000000000000000000" pitchFamily="2" charset="2"/>
              <a:buChar char="Ø"/>
            </a:pPr>
            <a:r>
              <a:rPr lang="ka-GE" sz="1100" dirty="0" smtClean="0">
                <a:latin typeface="Sylfaen" panose="010A0502050306030303" pitchFamily="18" charset="0"/>
                <a:cs typeface="Calibri Light"/>
              </a:rPr>
              <a:t>შპს </a:t>
            </a:r>
            <a:r>
              <a:rPr lang="ka-GE" sz="1100" dirty="0">
                <a:latin typeface="Sylfaen" panose="010A0502050306030303" pitchFamily="18" charset="0"/>
                <a:cs typeface="Calibri Light"/>
              </a:rPr>
              <a:t>,,თელავის მუნიციპალიტეტის კეთილმოწყობის სამსახურის“ საქმიანობის პროცესში არსებული კონტროლის მექანიზმების შეფასების ანგარიში</a:t>
            </a:r>
            <a:r>
              <a:rPr lang="ka-GE" sz="1100" dirty="0" smtClean="0">
                <a:latin typeface="Sylfaen" panose="010A0502050306030303" pitchFamily="18" charset="0"/>
                <a:cs typeface="Calibri Light"/>
              </a:rPr>
              <a:t>;</a:t>
            </a:r>
            <a:endParaRPr lang="ka-GE" sz="1100" dirty="0">
              <a:latin typeface="Sylfaen" panose="010A0502050306030303" pitchFamily="18" charset="0"/>
              <a:cs typeface="Calibri Light"/>
            </a:endParaRPr>
          </a:p>
          <a:p>
            <a:pPr marL="171450" indent="-171450" algn="just">
              <a:lnSpc>
                <a:spcPct val="100000"/>
              </a:lnSpc>
              <a:spcBef>
                <a:spcPts val="5"/>
              </a:spcBef>
              <a:buFont typeface="Wingdings" panose="05000000000000000000" pitchFamily="2" charset="2"/>
              <a:buChar char="Ø"/>
            </a:pPr>
            <a:r>
              <a:rPr lang="ka-GE" sz="1100" dirty="0" smtClean="0">
                <a:latin typeface="Sylfaen" panose="010A0502050306030303" pitchFamily="18" charset="0"/>
                <a:cs typeface="Calibri Light"/>
              </a:rPr>
              <a:t>ა(ა)იპ </a:t>
            </a:r>
            <a:r>
              <a:rPr lang="ka-GE" sz="1100" dirty="0">
                <a:latin typeface="Sylfaen" panose="010A0502050306030303" pitchFamily="18" charset="0"/>
                <a:cs typeface="Calibri Light"/>
              </a:rPr>
              <a:t>ჭიდაობის სკოლა ,,თელავი’’-ს შესაბამისობის აუდიტორული შემოწმების ანგარიში</a:t>
            </a:r>
            <a:r>
              <a:rPr lang="ka-GE" sz="1100" dirty="0" smtClean="0">
                <a:latin typeface="Sylfaen" panose="010A0502050306030303" pitchFamily="18" charset="0"/>
                <a:cs typeface="Calibri Light"/>
              </a:rPr>
              <a:t>;</a:t>
            </a:r>
            <a:endParaRPr lang="ka-GE" sz="1100" dirty="0">
              <a:latin typeface="Sylfaen" panose="010A0502050306030303" pitchFamily="18" charset="0"/>
              <a:cs typeface="Calibri Light"/>
            </a:endParaRPr>
          </a:p>
          <a:p>
            <a:pPr marL="171450" indent="-171450" algn="just">
              <a:lnSpc>
                <a:spcPct val="100000"/>
              </a:lnSpc>
              <a:spcBef>
                <a:spcPts val="5"/>
              </a:spcBef>
              <a:buFont typeface="Wingdings" panose="05000000000000000000" pitchFamily="2" charset="2"/>
              <a:buChar char="Ø"/>
            </a:pPr>
            <a:r>
              <a:rPr lang="ka-GE" sz="1100" dirty="0" smtClean="0">
                <a:latin typeface="Sylfaen" panose="010A0502050306030303" pitchFamily="18" charset="0"/>
                <a:cs typeface="Calibri Light"/>
              </a:rPr>
              <a:t>ა(ა)იპ </a:t>
            </a:r>
            <a:r>
              <a:rPr lang="ka-GE" sz="1100" dirty="0">
                <a:latin typeface="Sylfaen" panose="010A0502050306030303" pitchFamily="18" charset="0"/>
                <a:cs typeface="Calibri Light"/>
              </a:rPr>
              <a:t>საფეხბურთო სკოლა ,,თელავი’’-ს შესაბამისობის აუდიტორული შემოწმების ანგარიში</a:t>
            </a:r>
            <a:r>
              <a:rPr lang="ka-GE" sz="1100" dirty="0" smtClean="0">
                <a:latin typeface="Sylfaen" panose="010A0502050306030303" pitchFamily="18" charset="0"/>
                <a:cs typeface="Calibri Light"/>
              </a:rPr>
              <a:t>.</a:t>
            </a:r>
            <a:endParaRPr lang="en-US" sz="1100" dirty="0" smtClean="0">
              <a:latin typeface="Sylfaen" panose="010A0502050306030303" pitchFamily="18" charset="0"/>
              <a:cs typeface="Calibri Light"/>
            </a:endParaRPr>
          </a:p>
          <a:p>
            <a:pPr algn="just">
              <a:lnSpc>
                <a:spcPct val="100000"/>
              </a:lnSpc>
              <a:spcBef>
                <a:spcPts val="5"/>
              </a:spcBef>
            </a:pPr>
            <a:endParaRPr lang="ka-GE" sz="1100" dirty="0">
              <a:latin typeface="Sylfaen" panose="010A0502050306030303" pitchFamily="18" charset="0"/>
              <a:cs typeface="Calibri Light"/>
            </a:endParaRPr>
          </a:p>
          <a:p>
            <a:pPr algn="just">
              <a:lnSpc>
                <a:spcPct val="100000"/>
              </a:lnSpc>
              <a:spcBef>
                <a:spcPts val="5"/>
              </a:spcBef>
            </a:pPr>
            <a:r>
              <a:rPr lang="ka-GE" sz="1100" dirty="0">
                <a:latin typeface="Sylfaen" panose="010A0502050306030303" pitchFamily="18" charset="0"/>
                <a:cs typeface="Calibri Light"/>
              </a:rPr>
              <a:t>რეკომენდაციების მონიტორინგისას შემოწმდა ზემოთ ჩამოთვლილი ობიექტების საქმიანობა, რათა მიგვეღო ინფორმაცია  გაცემული რეკომენდაციების მდგომარეობის შესახებ, მონიტორინგის ფარგლებში მოხდა  31 რეკომენდაციის სრულყოფილად შემოწმება, შედეგები ასახულია შესაბამის ანგარიშებში.</a:t>
            </a:r>
          </a:p>
          <a:p>
            <a:pPr algn="just">
              <a:lnSpc>
                <a:spcPct val="100000"/>
              </a:lnSpc>
              <a:spcBef>
                <a:spcPts val="5"/>
              </a:spcBef>
            </a:pPr>
            <a:endParaRPr lang="ka-GE" sz="1100" dirty="0">
              <a:latin typeface="Sylfaen" panose="010A0502050306030303" pitchFamily="18" charset="0"/>
              <a:cs typeface="Calibri Light"/>
            </a:endParaRPr>
          </a:p>
          <a:p>
            <a:pPr algn="just">
              <a:lnSpc>
                <a:spcPct val="100000"/>
              </a:lnSpc>
              <a:spcBef>
                <a:spcPts val="5"/>
              </a:spcBef>
            </a:pPr>
            <a:endParaRPr sz="1100" dirty="0">
              <a:latin typeface="Sylfaen" panose="010A0502050306030303" pitchFamily="18" charset="0"/>
              <a:cs typeface="Calibri Ligh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73100" y="541508"/>
            <a:ext cx="2731135" cy="580390"/>
          </a:xfrm>
          <a:prstGeom prst="rect">
            <a:avLst/>
          </a:prstGeom>
        </p:spPr>
        <p:txBody>
          <a:bodyPr vert="horz" wrap="square" lIns="0" tIns="96520" rIns="0" bIns="0" rtlCol="0">
            <a:spAutoFit/>
          </a:bodyPr>
          <a:lstStyle/>
          <a:p>
            <a:pPr marL="12700">
              <a:lnSpc>
                <a:spcPct val="100000"/>
              </a:lnSpc>
              <a:spcBef>
                <a:spcPts val="760"/>
              </a:spcBef>
            </a:pPr>
            <a:r>
              <a:rPr sz="1600" spc="-60" dirty="0">
                <a:solidFill>
                  <a:srgbClr val="2D74B5"/>
                </a:solidFill>
                <a:latin typeface="Sylfaen"/>
                <a:cs typeface="Sylfaen"/>
              </a:rPr>
              <a:t>ადმი</a:t>
            </a:r>
            <a:r>
              <a:rPr sz="1600" spc="-45" dirty="0">
                <a:solidFill>
                  <a:srgbClr val="2D74B5"/>
                </a:solidFill>
                <a:latin typeface="Sylfaen"/>
                <a:cs typeface="Sylfaen"/>
              </a:rPr>
              <a:t>ნისტრა</a:t>
            </a:r>
            <a:r>
              <a:rPr sz="1600" spc="-40" dirty="0">
                <a:solidFill>
                  <a:srgbClr val="2D74B5"/>
                </a:solidFill>
                <a:latin typeface="Sylfaen"/>
                <a:cs typeface="Sylfaen"/>
              </a:rPr>
              <a:t>ც</a:t>
            </a:r>
            <a:r>
              <a:rPr sz="1600" spc="-235" dirty="0">
                <a:solidFill>
                  <a:srgbClr val="2D74B5"/>
                </a:solidFill>
                <a:latin typeface="Sylfaen"/>
                <a:cs typeface="Sylfaen"/>
              </a:rPr>
              <a:t>ი</a:t>
            </a:r>
            <a:r>
              <a:rPr sz="1600" spc="-305" dirty="0">
                <a:solidFill>
                  <a:srgbClr val="2D74B5"/>
                </a:solidFill>
                <a:latin typeface="Sylfaen"/>
                <a:cs typeface="Sylfaen"/>
              </a:rPr>
              <a:t>უ</a:t>
            </a:r>
            <a:r>
              <a:rPr sz="1600" spc="25" dirty="0">
                <a:solidFill>
                  <a:srgbClr val="2D74B5"/>
                </a:solidFill>
                <a:latin typeface="Sylfaen"/>
                <a:cs typeface="Sylfaen"/>
              </a:rPr>
              <a:t>ლი</a:t>
            </a:r>
            <a:r>
              <a:rPr sz="1600" spc="-40" dirty="0">
                <a:solidFill>
                  <a:srgbClr val="2D74B5"/>
                </a:solidFill>
                <a:latin typeface="Sylfaen"/>
                <a:cs typeface="Sylfaen"/>
              </a:rPr>
              <a:t> </a:t>
            </a:r>
            <a:r>
              <a:rPr sz="1600" spc="-15" dirty="0">
                <a:solidFill>
                  <a:srgbClr val="2D74B5"/>
                </a:solidFill>
                <a:latin typeface="Sylfaen"/>
                <a:cs typeface="Sylfaen"/>
              </a:rPr>
              <a:t>სამს</a:t>
            </a:r>
            <a:r>
              <a:rPr sz="1600" spc="-125" dirty="0">
                <a:solidFill>
                  <a:srgbClr val="2D74B5"/>
                </a:solidFill>
                <a:latin typeface="Sylfaen"/>
                <a:cs typeface="Sylfaen"/>
              </a:rPr>
              <a:t>ახ</a:t>
            </a:r>
            <a:r>
              <a:rPr sz="1600" spc="-180" dirty="0">
                <a:solidFill>
                  <a:srgbClr val="2D74B5"/>
                </a:solidFill>
                <a:latin typeface="Sylfaen"/>
                <a:cs typeface="Sylfaen"/>
              </a:rPr>
              <a:t>უ</a:t>
            </a:r>
            <a:r>
              <a:rPr sz="1600" spc="-5" dirty="0">
                <a:solidFill>
                  <a:srgbClr val="2D74B5"/>
                </a:solidFill>
                <a:latin typeface="Sylfaen"/>
                <a:cs typeface="Sylfaen"/>
              </a:rPr>
              <a:t>რი</a:t>
            </a:r>
            <a:endParaRPr sz="1600">
              <a:latin typeface="Sylfaen"/>
              <a:cs typeface="Sylfaen"/>
            </a:endParaRPr>
          </a:p>
          <a:p>
            <a:pPr marL="12700">
              <a:lnSpc>
                <a:spcPct val="100000"/>
              </a:lnSpc>
              <a:spcBef>
                <a:spcPts val="465"/>
              </a:spcBef>
            </a:pPr>
            <a:r>
              <a:rPr sz="1100" spc="30" dirty="0">
                <a:latin typeface="Sylfaen"/>
                <a:cs typeface="Sylfaen"/>
              </a:rPr>
              <a:t>მოქალაქეთა</a:t>
            </a:r>
            <a:r>
              <a:rPr sz="1100" spc="-65" dirty="0">
                <a:latin typeface="Sylfaen"/>
                <a:cs typeface="Sylfaen"/>
              </a:rPr>
              <a:t> </a:t>
            </a:r>
            <a:r>
              <a:rPr sz="1100" spc="-20" dirty="0">
                <a:latin typeface="Sylfaen"/>
                <a:cs typeface="Sylfaen"/>
              </a:rPr>
              <a:t>მომსახურება</a:t>
            </a:r>
            <a:endParaRPr sz="1100">
              <a:latin typeface="Sylfaen"/>
              <a:cs typeface="Sylfaen"/>
            </a:endParaRPr>
          </a:p>
        </p:txBody>
      </p:sp>
      <p:graphicFrame>
        <p:nvGraphicFramePr>
          <p:cNvPr id="3" name="object 3"/>
          <p:cNvGraphicFramePr>
            <a:graphicFrameLocks noGrp="1"/>
          </p:cNvGraphicFramePr>
          <p:nvPr>
            <p:extLst>
              <p:ext uri="{D42A27DB-BD31-4B8C-83A1-F6EECF244321}">
                <p14:modId xmlns:p14="http://schemas.microsoft.com/office/powerpoint/2010/main" val="3366057877"/>
              </p:ext>
            </p:extLst>
          </p:nvPr>
        </p:nvGraphicFramePr>
        <p:xfrm>
          <a:off x="685800" y="1249933"/>
          <a:ext cx="6516370" cy="3172459"/>
        </p:xfrm>
        <a:graphic>
          <a:graphicData uri="http://schemas.openxmlformats.org/drawingml/2006/table">
            <a:tbl>
              <a:tblPr firstRow="1" bandRow="1">
                <a:tableStyleId>{2D5ABB26-0587-4C30-8999-92F81FD0307C}</a:tableStyleId>
              </a:tblPr>
              <a:tblGrid>
                <a:gridCol w="5828665"/>
                <a:gridCol w="687705"/>
              </a:tblGrid>
              <a:tr h="208279">
                <a:tc gridSpan="2">
                  <a:txBody>
                    <a:bodyPr/>
                    <a:lstStyle/>
                    <a:p>
                      <a:pPr marL="68580">
                        <a:lnSpc>
                          <a:spcPct val="100000"/>
                        </a:lnSpc>
                        <a:spcBef>
                          <a:spcPts val="85"/>
                        </a:spcBef>
                      </a:pPr>
                      <a:r>
                        <a:rPr sz="1100" spc="-5" dirty="0">
                          <a:solidFill>
                            <a:srgbClr val="FFFFFF"/>
                          </a:solidFill>
                          <a:latin typeface="Sylfaen"/>
                          <a:cs typeface="Sylfaen"/>
                        </a:rPr>
                        <a:t>შ</a:t>
                      </a:r>
                      <a:r>
                        <a:rPr sz="1100" dirty="0">
                          <a:solidFill>
                            <a:srgbClr val="FFFFFF"/>
                          </a:solidFill>
                          <a:latin typeface="Sylfaen"/>
                          <a:cs typeface="Sylfaen"/>
                        </a:rPr>
                        <a:t>ე</a:t>
                      </a:r>
                      <a:r>
                        <a:rPr sz="1100" spc="-10" dirty="0">
                          <a:solidFill>
                            <a:srgbClr val="FFFFFF"/>
                          </a:solidFill>
                          <a:latin typeface="Sylfaen"/>
                          <a:cs typeface="Sylfaen"/>
                        </a:rPr>
                        <a:t>მ</a:t>
                      </a:r>
                      <a:r>
                        <a:rPr sz="1100" spc="-5" dirty="0">
                          <a:solidFill>
                            <a:srgbClr val="FFFFFF"/>
                          </a:solidFill>
                          <a:latin typeface="Sylfaen"/>
                          <a:cs typeface="Sylfaen"/>
                        </a:rPr>
                        <a:t>ოსუ</a:t>
                      </a:r>
                      <a:r>
                        <a:rPr sz="1100" dirty="0">
                          <a:solidFill>
                            <a:srgbClr val="FFFFFF"/>
                          </a:solidFill>
                          <a:latin typeface="Sylfaen"/>
                          <a:cs typeface="Sylfaen"/>
                        </a:rPr>
                        <a:t>ლი</a:t>
                      </a:r>
                      <a:r>
                        <a:rPr sz="1100" spc="-30" dirty="0">
                          <a:solidFill>
                            <a:srgbClr val="FFFFFF"/>
                          </a:solidFill>
                          <a:latin typeface="Sylfaen"/>
                          <a:cs typeface="Sylfaen"/>
                        </a:rPr>
                        <a:t> </a:t>
                      </a:r>
                      <a:r>
                        <a:rPr sz="1100" dirty="0">
                          <a:solidFill>
                            <a:srgbClr val="FFFFFF"/>
                          </a:solidFill>
                          <a:latin typeface="Sylfaen"/>
                          <a:cs typeface="Sylfaen"/>
                        </a:rPr>
                        <a:t>დ</a:t>
                      </a:r>
                      <a:r>
                        <a:rPr sz="1100" spc="-5" dirty="0">
                          <a:solidFill>
                            <a:srgbClr val="FFFFFF"/>
                          </a:solidFill>
                          <a:latin typeface="Sylfaen"/>
                          <a:cs typeface="Sylfaen"/>
                        </a:rPr>
                        <a:t>ოკ</a:t>
                      </a:r>
                      <a:r>
                        <a:rPr sz="1100" spc="-10" dirty="0">
                          <a:solidFill>
                            <a:srgbClr val="FFFFFF"/>
                          </a:solidFill>
                          <a:latin typeface="Sylfaen"/>
                          <a:cs typeface="Sylfaen"/>
                        </a:rPr>
                        <a:t>უმე</a:t>
                      </a:r>
                      <a:r>
                        <a:rPr sz="1100" dirty="0">
                          <a:solidFill>
                            <a:srgbClr val="FFFFFF"/>
                          </a:solidFill>
                          <a:latin typeface="Sylfaen"/>
                          <a:cs typeface="Sylfaen"/>
                        </a:rPr>
                        <a:t>ნ</a:t>
                      </a:r>
                      <a:r>
                        <a:rPr sz="1100" spc="-10" dirty="0">
                          <a:solidFill>
                            <a:srgbClr val="FFFFFF"/>
                          </a:solidFill>
                          <a:latin typeface="Sylfaen"/>
                          <a:cs typeface="Sylfaen"/>
                        </a:rPr>
                        <a:t>ტ</a:t>
                      </a:r>
                      <a:r>
                        <a:rPr sz="1100" dirty="0">
                          <a:solidFill>
                            <a:srgbClr val="FFFFFF"/>
                          </a:solidFill>
                          <a:latin typeface="Sylfaen"/>
                          <a:cs typeface="Sylfaen"/>
                        </a:rPr>
                        <a:t>ებ</a:t>
                      </a:r>
                      <a:r>
                        <a:rPr sz="1100" spc="-10" dirty="0">
                          <a:solidFill>
                            <a:srgbClr val="FFFFFF"/>
                          </a:solidFill>
                          <a:latin typeface="Sylfaen"/>
                          <a:cs typeface="Sylfaen"/>
                        </a:rPr>
                        <a:t>ი</a:t>
                      </a:r>
                      <a:r>
                        <a:rPr sz="1100" dirty="0">
                          <a:solidFill>
                            <a:srgbClr val="FFFFFF"/>
                          </a:solidFill>
                          <a:latin typeface="Sylfaen"/>
                          <a:cs typeface="Sylfaen"/>
                        </a:rPr>
                        <a:t>ს</a:t>
                      </a:r>
                      <a:r>
                        <a:rPr sz="1100" spc="-25" dirty="0">
                          <a:solidFill>
                            <a:srgbClr val="FFFFFF"/>
                          </a:solidFill>
                          <a:latin typeface="Sylfaen"/>
                          <a:cs typeface="Sylfaen"/>
                        </a:rPr>
                        <a:t> </a:t>
                      </a:r>
                      <a:r>
                        <a:rPr sz="1100" spc="-10" dirty="0">
                          <a:solidFill>
                            <a:srgbClr val="FFFFFF"/>
                          </a:solidFill>
                          <a:latin typeface="Sylfaen"/>
                          <a:cs typeface="Sylfaen"/>
                        </a:rPr>
                        <a:t>ს</a:t>
                      </a:r>
                      <a:r>
                        <a:rPr sz="1100" dirty="0">
                          <a:solidFill>
                            <a:srgbClr val="FFFFFF"/>
                          </a:solidFill>
                          <a:latin typeface="Sylfaen"/>
                          <a:cs typeface="Sylfaen"/>
                        </a:rPr>
                        <a:t>აერ</a:t>
                      </a:r>
                      <a:r>
                        <a:rPr sz="1100" spc="-10" dirty="0">
                          <a:solidFill>
                            <a:srgbClr val="FFFFFF"/>
                          </a:solidFill>
                          <a:latin typeface="Sylfaen"/>
                          <a:cs typeface="Sylfaen"/>
                        </a:rPr>
                        <a:t>თ</a:t>
                      </a:r>
                      <a:r>
                        <a:rPr sz="1100" dirty="0">
                          <a:solidFill>
                            <a:srgbClr val="FFFFFF"/>
                          </a:solidFill>
                          <a:latin typeface="Sylfaen"/>
                          <a:cs typeface="Sylfaen"/>
                        </a:rPr>
                        <a:t>ო</a:t>
                      </a:r>
                      <a:r>
                        <a:rPr sz="1100" spc="-20" dirty="0">
                          <a:solidFill>
                            <a:srgbClr val="FFFFFF"/>
                          </a:solidFill>
                          <a:latin typeface="Sylfaen"/>
                          <a:cs typeface="Sylfaen"/>
                        </a:rPr>
                        <a:t> </a:t>
                      </a:r>
                      <a:r>
                        <a:rPr sz="1100" spc="-10" dirty="0">
                          <a:solidFill>
                            <a:srgbClr val="FFFFFF"/>
                          </a:solidFill>
                          <a:latin typeface="Sylfaen"/>
                          <a:cs typeface="Sylfaen"/>
                        </a:rPr>
                        <a:t>სტ</a:t>
                      </a:r>
                      <a:r>
                        <a:rPr sz="1100" dirty="0">
                          <a:solidFill>
                            <a:srgbClr val="FFFFFF"/>
                          </a:solidFill>
                          <a:latin typeface="Sylfaen"/>
                          <a:cs typeface="Sylfaen"/>
                        </a:rPr>
                        <a:t>ა</a:t>
                      </a:r>
                      <a:r>
                        <a:rPr sz="1100" spc="-10" dirty="0">
                          <a:solidFill>
                            <a:srgbClr val="FFFFFF"/>
                          </a:solidFill>
                          <a:latin typeface="Sylfaen"/>
                          <a:cs typeface="Sylfaen"/>
                        </a:rPr>
                        <a:t>ტ</a:t>
                      </a:r>
                      <a:r>
                        <a:rPr sz="1100" dirty="0">
                          <a:solidFill>
                            <a:srgbClr val="FFFFFF"/>
                          </a:solidFill>
                          <a:latin typeface="Sylfaen"/>
                          <a:cs typeface="Sylfaen"/>
                        </a:rPr>
                        <a:t>ი</a:t>
                      </a:r>
                      <a:r>
                        <a:rPr sz="1100" spc="-10" dirty="0">
                          <a:solidFill>
                            <a:srgbClr val="FFFFFF"/>
                          </a:solidFill>
                          <a:latin typeface="Sylfaen"/>
                          <a:cs typeface="Sylfaen"/>
                        </a:rPr>
                        <a:t>ს</a:t>
                      </a:r>
                      <a:r>
                        <a:rPr sz="1100" dirty="0">
                          <a:solidFill>
                            <a:srgbClr val="FFFFFF"/>
                          </a:solidFill>
                          <a:latin typeface="Sylfaen"/>
                          <a:cs typeface="Sylfaen"/>
                        </a:rPr>
                        <a:t>ტი</a:t>
                      </a:r>
                      <a:r>
                        <a:rPr sz="1100" spc="-10" dirty="0">
                          <a:solidFill>
                            <a:srgbClr val="FFFFFF"/>
                          </a:solidFill>
                          <a:latin typeface="Sylfaen"/>
                          <a:cs typeface="Sylfaen"/>
                        </a:rPr>
                        <a:t>კ</a:t>
                      </a:r>
                      <a:r>
                        <a:rPr sz="1100" dirty="0">
                          <a:solidFill>
                            <a:srgbClr val="FFFFFF"/>
                          </a:solidFill>
                          <a:latin typeface="Sylfaen"/>
                          <a:cs typeface="Sylfaen"/>
                        </a:rPr>
                        <a:t>ა</a:t>
                      </a:r>
                      <a:endParaRPr sz="1100" dirty="0">
                        <a:latin typeface="Sylfaen"/>
                        <a:cs typeface="Sylfaen"/>
                      </a:endParaRPr>
                    </a:p>
                  </a:txBody>
                  <a:tcPr marL="0" marR="0" marT="10795" marB="0">
                    <a:solidFill>
                      <a:srgbClr val="5B9BD4"/>
                    </a:solidFill>
                  </a:tcPr>
                </a:tc>
                <a:tc hMerge="1">
                  <a:txBody>
                    <a:bodyPr/>
                    <a:lstStyle/>
                    <a:p>
                      <a:endParaRPr/>
                    </a:p>
                  </a:txBody>
                  <a:tcPr marL="0" marR="0" marT="0" marB="0"/>
                </a:tc>
              </a:tr>
              <a:tr h="156845">
                <a:tc gridSpan="2">
                  <a:txBody>
                    <a:bodyPr/>
                    <a:lstStyle/>
                    <a:p>
                      <a:pPr>
                        <a:lnSpc>
                          <a:spcPct val="100000"/>
                        </a:lnSpc>
                      </a:pPr>
                      <a:endParaRPr sz="900">
                        <a:latin typeface="Times New Roman"/>
                        <a:cs typeface="Times New Roman"/>
                      </a:endParaRPr>
                    </a:p>
                  </a:txBody>
                  <a:tcPr marL="0" marR="0" marT="0" marB="0">
                    <a:lnL w="6350">
                      <a:solidFill>
                        <a:srgbClr val="9CC2E4"/>
                      </a:solidFill>
                      <a:prstDash val="solid"/>
                    </a:lnL>
                    <a:lnR w="9525">
                      <a:solidFill>
                        <a:srgbClr val="9CC2E4"/>
                      </a:solidFill>
                      <a:prstDash val="solid"/>
                    </a:lnR>
                    <a:lnB w="6350">
                      <a:solidFill>
                        <a:srgbClr val="9CC2E4"/>
                      </a:solidFill>
                      <a:prstDash val="solid"/>
                    </a:lnB>
                    <a:solidFill>
                      <a:srgbClr val="DEEAF6"/>
                    </a:solidFill>
                  </a:tcPr>
                </a:tc>
                <a:tc hMerge="1">
                  <a:txBody>
                    <a:bodyPr/>
                    <a:lstStyle/>
                    <a:p>
                      <a:endParaRPr/>
                    </a:p>
                  </a:txBody>
                  <a:tcPr marL="0" marR="0" marT="0" marB="0"/>
                </a:tc>
              </a:tr>
              <a:tr h="316865">
                <a:tc>
                  <a:txBody>
                    <a:bodyPr/>
                    <a:lstStyle/>
                    <a:p>
                      <a:pPr marL="68580">
                        <a:lnSpc>
                          <a:spcPct val="100000"/>
                        </a:lnSpc>
                        <a:spcBef>
                          <a:spcPts val="65"/>
                        </a:spcBef>
                      </a:pPr>
                      <a:r>
                        <a:rPr sz="1000" spc="5" dirty="0">
                          <a:latin typeface="Sylfaen"/>
                          <a:cs typeface="Sylfaen"/>
                        </a:rPr>
                        <a:t>ა</a:t>
                      </a:r>
                      <a:r>
                        <a:rPr sz="1000" dirty="0">
                          <a:latin typeface="Sylfaen"/>
                          <a:cs typeface="Sylfaen"/>
                        </a:rPr>
                        <a:t>დ</a:t>
                      </a:r>
                      <a:r>
                        <a:rPr sz="1000" spc="-5" dirty="0">
                          <a:latin typeface="Sylfaen"/>
                          <a:cs typeface="Sylfaen"/>
                        </a:rPr>
                        <a:t>მ</a:t>
                      </a:r>
                      <a:r>
                        <a:rPr sz="1000" dirty="0">
                          <a:latin typeface="Sylfaen"/>
                          <a:cs typeface="Sylfaen"/>
                        </a:rPr>
                        <a:t>ინისტრაცი</a:t>
                      </a:r>
                      <a:r>
                        <a:rPr sz="1000" spc="-5" dirty="0">
                          <a:latin typeface="Sylfaen"/>
                          <a:cs typeface="Sylfaen"/>
                        </a:rPr>
                        <a:t>უ</a:t>
                      </a:r>
                      <a:r>
                        <a:rPr sz="1000" dirty="0">
                          <a:latin typeface="Sylfaen"/>
                          <a:cs typeface="Sylfaen"/>
                        </a:rPr>
                        <a:t>ლი</a:t>
                      </a:r>
                      <a:r>
                        <a:rPr sz="1000" spc="-15" dirty="0">
                          <a:latin typeface="Sylfaen"/>
                          <a:cs typeface="Sylfaen"/>
                        </a:rPr>
                        <a:t> </a:t>
                      </a:r>
                      <a:r>
                        <a:rPr sz="1000" spc="-5" dirty="0">
                          <a:latin typeface="Sylfaen"/>
                          <a:cs typeface="Sylfaen"/>
                        </a:rPr>
                        <a:t>ს</a:t>
                      </a:r>
                      <a:r>
                        <a:rPr sz="1000" spc="5" dirty="0">
                          <a:latin typeface="Sylfaen"/>
                          <a:cs typeface="Sylfaen"/>
                        </a:rPr>
                        <a:t>ამ</a:t>
                      </a:r>
                      <a:r>
                        <a:rPr sz="1000" spc="-5" dirty="0">
                          <a:latin typeface="Sylfaen"/>
                          <a:cs typeface="Sylfaen"/>
                        </a:rPr>
                        <a:t>ს</a:t>
                      </a:r>
                      <a:r>
                        <a:rPr sz="1000" spc="5" dirty="0">
                          <a:latin typeface="Sylfaen"/>
                          <a:cs typeface="Sylfaen"/>
                        </a:rPr>
                        <a:t>ა</a:t>
                      </a:r>
                      <a:r>
                        <a:rPr sz="1000" spc="-5" dirty="0">
                          <a:latin typeface="Sylfaen"/>
                          <a:cs typeface="Sylfaen"/>
                        </a:rPr>
                        <a:t>ხ</a:t>
                      </a:r>
                      <a:r>
                        <a:rPr sz="1000" spc="10" dirty="0">
                          <a:latin typeface="Sylfaen"/>
                          <a:cs typeface="Sylfaen"/>
                        </a:rPr>
                        <a:t>უ</a:t>
                      </a:r>
                      <a:r>
                        <a:rPr sz="1000" dirty="0">
                          <a:latin typeface="Sylfaen"/>
                          <a:cs typeface="Sylfaen"/>
                        </a:rPr>
                        <a:t>რი</a:t>
                      </a:r>
                    </a:p>
                  </a:txBody>
                  <a:tcPr marL="0" marR="0" marT="8255" marB="0">
                    <a:lnL w="6350">
                      <a:solidFill>
                        <a:srgbClr val="9CC2E4"/>
                      </a:solidFill>
                      <a:prstDash val="solid"/>
                    </a:lnL>
                    <a:lnT w="6350">
                      <a:solidFill>
                        <a:srgbClr val="9CC2E4"/>
                      </a:solidFill>
                      <a:prstDash val="solid"/>
                    </a:lnT>
                    <a:lnB w="6350">
                      <a:solidFill>
                        <a:srgbClr val="9CC2E4"/>
                      </a:solidFill>
                      <a:prstDash val="solid"/>
                    </a:lnB>
                  </a:tcPr>
                </a:tc>
                <a:tc>
                  <a:txBody>
                    <a:bodyPr/>
                    <a:lstStyle/>
                    <a:p>
                      <a:pPr marL="184150">
                        <a:lnSpc>
                          <a:spcPts val="1185"/>
                        </a:lnSpc>
                      </a:pPr>
                      <a:r>
                        <a:rPr lang="en-US" sz="1000" b="0" spc="-10" dirty="0" smtClean="0">
                          <a:latin typeface="Calibri Light"/>
                          <a:cs typeface="Calibri Light"/>
                        </a:rPr>
                        <a:t>1922</a:t>
                      </a:r>
                      <a:endParaRPr sz="1000" dirty="0">
                        <a:latin typeface="Calibri Light"/>
                        <a:cs typeface="Calibri Light"/>
                      </a:endParaRPr>
                    </a:p>
                  </a:txBody>
                  <a:tcPr marL="0" marR="0" marT="0" marB="0">
                    <a:lnR w="9525">
                      <a:solidFill>
                        <a:srgbClr val="9CC2E4"/>
                      </a:solidFill>
                      <a:prstDash val="solid"/>
                    </a:lnR>
                    <a:lnT w="6350">
                      <a:solidFill>
                        <a:srgbClr val="9CC2E4"/>
                      </a:solidFill>
                      <a:prstDash val="solid"/>
                    </a:lnT>
                    <a:lnB w="6350">
                      <a:solidFill>
                        <a:srgbClr val="9CC2E4"/>
                      </a:solidFill>
                      <a:prstDash val="solid"/>
                    </a:lnB>
                  </a:tcPr>
                </a:tc>
              </a:tr>
              <a:tr h="316865">
                <a:tc>
                  <a:txBody>
                    <a:bodyPr/>
                    <a:lstStyle/>
                    <a:p>
                      <a:pPr marL="68580">
                        <a:lnSpc>
                          <a:spcPct val="100000"/>
                        </a:lnSpc>
                        <a:spcBef>
                          <a:spcPts val="55"/>
                        </a:spcBef>
                      </a:pPr>
                      <a:r>
                        <a:rPr sz="1000" spc="-10" dirty="0">
                          <a:latin typeface="Sylfaen"/>
                          <a:cs typeface="Sylfaen"/>
                        </a:rPr>
                        <a:t>ეკონომიკისა</a:t>
                      </a:r>
                      <a:r>
                        <a:rPr sz="1000" spc="-15" dirty="0">
                          <a:latin typeface="Sylfaen"/>
                          <a:cs typeface="Sylfaen"/>
                        </a:rPr>
                        <a:t> და</a:t>
                      </a:r>
                      <a:r>
                        <a:rPr sz="1000" spc="-20" dirty="0">
                          <a:latin typeface="Sylfaen"/>
                          <a:cs typeface="Sylfaen"/>
                        </a:rPr>
                        <a:t> ქონების </a:t>
                      </a:r>
                      <a:r>
                        <a:rPr sz="1000" spc="-15" dirty="0">
                          <a:latin typeface="Sylfaen"/>
                          <a:cs typeface="Sylfaen"/>
                        </a:rPr>
                        <a:t>მართვის</a:t>
                      </a:r>
                      <a:r>
                        <a:rPr sz="1000" spc="-25" dirty="0">
                          <a:latin typeface="Sylfaen"/>
                          <a:cs typeface="Sylfaen"/>
                        </a:rPr>
                        <a:t> </a:t>
                      </a:r>
                      <a:r>
                        <a:rPr sz="1000" spc="-40" dirty="0">
                          <a:latin typeface="Sylfaen"/>
                          <a:cs typeface="Sylfaen"/>
                        </a:rPr>
                        <a:t>სამსახური</a:t>
                      </a:r>
                      <a:endParaRPr sz="1000" dirty="0">
                        <a:latin typeface="Sylfaen"/>
                        <a:cs typeface="Sylfaen"/>
                      </a:endParaRPr>
                    </a:p>
                  </a:txBody>
                  <a:tcPr marL="0" marR="0" marT="6985" marB="0">
                    <a:lnL w="6350">
                      <a:solidFill>
                        <a:srgbClr val="9CC2E4"/>
                      </a:solidFill>
                      <a:prstDash val="solid"/>
                    </a:lnL>
                    <a:lnT w="6350">
                      <a:solidFill>
                        <a:srgbClr val="9CC2E4"/>
                      </a:solidFill>
                      <a:prstDash val="solid"/>
                    </a:lnT>
                    <a:lnB w="6350">
                      <a:solidFill>
                        <a:srgbClr val="9CC2E4"/>
                      </a:solidFill>
                      <a:prstDash val="solid"/>
                    </a:lnB>
                    <a:solidFill>
                      <a:srgbClr val="DEEAF6"/>
                    </a:solidFill>
                  </a:tcPr>
                </a:tc>
                <a:tc>
                  <a:txBody>
                    <a:bodyPr/>
                    <a:lstStyle/>
                    <a:p>
                      <a:pPr marL="184150">
                        <a:lnSpc>
                          <a:spcPts val="1170"/>
                        </a:lnSpc>
                      </a:pPr>
                      <a:r>
                        <a:rPr lang="en-US" sz="1000" b="0" spc="-10" dirty="0" smtClean="0">
                          <a:latin typeface="Calibri Light"/>
                          <a:cs typeface="Calibri Light"/>
                        </a:rPr>
                        <a:t>423</a:t>
                      </a:r>
                      <a:endParaRPr sz="1000" dirty="0">
                        <a:latin typeface="Calibri Light"/>
                        <a:cs typeface="Calibri Light"/>
                      </a:endParaRPr>
                    </a:p>
                  </a:txBody>
                  <a:tcPr marL="0" marR="0" marT="0" marB="0">
                    <a:lnR w="9525">
                      <a:solidFill>
                        <a:srgbClr val="9CC2E4"/>
                      </a:solidFill>
                      <a:prstDash val="solid"/>
                    </a:lnR>
                    <a:lnT w="6350">
                      <a:solidFill>
                        <a:srgbClr val="9CC2E4"/>
                      </a:solidFill>
                      <a:prstDash val="solid"/>
                    </a:lnT>
                    <a:lnB w="6350">
                      <a:solidFill>
                        <a:srgbClr val="9CC2E4"/>
                      </a:solidFill>
                      <a:prstDash val="solid"/>
                    </a:lnB>
                    <a:solidFill>
                      <a:srgbClr val="DEEAF6"/>
                    </a:solidFill>
                  </a:tcPr>
                </a:tc>
              </a:tr>
              <a:tr h="362585">
                <a:tc>
                  <a:txBody>
                    <a:bodyPr/>
                    <a:lstStyle/>
                    <a:p>
                      <a:pPr marL="68580">
                        <a:lnSpc>
                          <a:spcPct val="100000"/>
                        </a:lnSpc>
                        <a:spcBef>
                          <a:spcPts val="60"/>
                        </a:spcBef>
                      </a:pPr>
                      <a:r>
                        <a:rPr sz="1000" dirty="0">
                          <a:latin typeface="Sylfaen"/>
                          <a:cs typeface="Sylfaen"/>
                        </a:rPr>
                        <a:t>ინფრა</a:t>
                      </a:r>
                      <a:r>
                        <a:rPr sz="1000" spc="-5" dirty="0">
                          <a:latin typeface="Sylfaen"/>
                          <a:cs typeface="Sylfaen"/>
                        </a:rPr>
                        <a:t>ს</a:t>
                      </a:r>
                      <a:r>
                        <a:rPr sz="1000" dirty="0">
                          <a:latin typeface="Sylfaen"/>
                          <a:cs typeface="Sylfaen"/>
                        </a:rPr>
                        <a:t>ტრ</a:t>
                      </a:r>
                      <a:r>
                        <a:rPr sz="1000" spc="10" dirty="0">
                          <a:latin typeface="Sylfaen"/>
                          <a:cs typeface="Sylfaen"/>
                        </a:rPr>
                        <a:t>უ</a:t>
                      </a:r>
                      <a:r>
                        <a:rPr sz="1000" spc="-5" dirty="0">
                          <a:latin typeface="Sylfaen"/>
                          <a:cs typeface="Sylfaen"/>
                        </a:rPr>
                        <a:t>ქ</a:t>
                      </a:r>
                      <a:r>
                        <a:rPr sz="1000" dirty="0">
                          <a:latin typeface="Sylfaen"/>
                          <a:cs typeface="Sylfaen"/>
                        </a:rPr>
                        <a:t>ტურ</a:t>
                      </a:r>
                      <a:r>
                        <a:rPr sz="1000" spc="15" dirty="0">
                          <a:latin typeface="Sylfaen"/>
                          <a:cs typeface="Sylfaen"/>
                        </a:rPr>
                        <a:t>ი</a:t>
                      </a:r>
                      <a:r>
                        <a:rPr sz="1000" spc="-5" dirty="0">
                          <a:latin typeface="Sylfaen"/>
                          <a:cs typeface="Sylfaen"/>
                        </a:rPr>
                        <a:t>ს</a:t>
                      </a:r>
                      <a:r>
                        <a:rPr sz="1000" b="0" dirty="0">
                          <a:latin typeface="Calibri Light"/>
                          <a:cs typeface="Calibri Light"/>
                        </a:rPr>
                        <a:t>,</a:t>
                      </a:r>
                      <a:r>
                        <a:rPr sz="1000" b="0" spc="-5" dirty="0">
                          <a:latin typeface="Calibri Light"/>
                          <a:cs typeface="Calibri Light"/>
                        </a:rPr>
                        <a:t> </a:t>
                      </a:r>
                      <a:r>
                        <a:rPr sz="1000" spc="-5" dirty="0">
                          <a:latin typeface="Sylfaen"/>
                          <a:cs typeface="Sylfaen"/>
                        </a:rPr>
                        <a:t>ს</a:t>
                      </a:r>
                      <a:r>
                        <a:rPr sz="1000" dirty="0">
                          <a:latin typeface="Sylfaen"/>
                          <a:cs typeface="Sylfaen"/>
                        </a:rPr>
                        <a:t>ივრ</a:t>
                      </a:r>
                      <a:r>
                        <a:rPr sz="1000" spc="10" dirty="0">
                          <a:latin typeface="Sylfaen"/>
                          <a:cs typeface="Sylfaen"/>
                        </a:rPr>
                        <a:t>ც</a:t>
                      </a:r>
                      <a:r>
                        <a:rPr sz="1000" dirty="0">
                          <a:latin typeface="Sylfaen"/>
                          <a:cs typeface="Sylfaen"/>
                        </a:rPr>
                        <a:t>ი</a:t>
                      </a:r>
                      <a:r>
                        <a:rPr sz="1000" spc="5" dirty="0">
                          <a:latin typeface="Sylfaen"/>
                          <a:cs typeface="Sylfaen"/>
                        </a:rPr>
                        <a:t>თ</a:t>
                      </a:r>
                      <a:r>
                        <a:rPr sz="1000" dirty="0">
                          <a:latin typeface="Sylfaen"/>
                          <a:cs typeface="Sylfaen"/>
                        </a:rPr>
                        <a:t>ი</a:t>
                      </a:r>
                      <a:r>
                        <a:rPr sz="1000" spc="-20" dirty="0">
                          <a:latin typeface="Sylfaen"/>
                          <a:cs typeface="Sylfaen"/>
                        </a:rPr>
                        <a:t> </a:t>
                      </a:r>
                      <a:r>
                        <a:rPr sz="1000" spc="-5" dirty="0">
                          <a:latin typeface="Sylfaen"/>
                          <a:cs typeface="Sylfaen"/>
                        </a:rPr>
                        <a:t>მ</a:t>
                      </a:r>
                      <a:r>
                        <a:rPr sz="1000" dirty="0">
                          <a:latin typeface="Sylfaen"/>
                          <a:cs typeface="Sylfaen"/>
                        </a:rPr>
                        <a:t>ო</a:t>
                      </a:r>
                      <a:r>
                        <a:rPr sz="1000" spc="-5" dirty="0">
                          <a:latin typeface="Sylfaen"/>
                          <a:cs typeface="Sylfaen"/>
                        </a:rPr>
                        <a:t>წყო</a:t>
                      </a:r>
                      <a:r>
                        <a:rPr sz="1000" spc="5" dirty="0">
                          <a:latin typeface="Sylfaen"/>
                          <a:cs typeface="Sylfaen"/>
                        </a:rPr>
                        <a:t>ბ</a:t>
                      </a:r>
                      <a:r>
                        <a:rPr sz="1000" dirty="0">
                          <a:latin typeface="Sylfaen"/>
                          <a:cs typeface="Sylfaen"/>
                        </a:rPr>
                        <a:t>ი</a:t>
                      </a:r>
                      <a:r>
                        <a:rPr sz="1000" spc="5" dirty="0">
                          <a:latin typeface="Sylfaen"/>
                          <a:cs typeface="Sylfaen"/>
                        </a:rPr>
                        <a:t>ს</a:t>
                      </a:r>
                      <a:r>
                        <a:rPr sz="1000" b="0" dirty="0">
                          <a:latin typeface="Calibri Light"/>
                          <a:cs typeface="Calibri Light"/>
                        </a:rPr>
                        <a:t>,</a:t>
                      </a:r>
                      <a:r>
                        <a:rPr sz="1000" b="0" spc="-5" dirty="0">
                          <a:latin typeface="Calibri Light"/>
                          <a:cs typeface="Calibri Light"/>
                        </a:rPr>
                        <a:t> </a:t>
                      </a:r>
                      <a:r>
                        <a:rPr sz="1000" spc="-5" dirty="0">
                          <a:latin typeface="Sylfaen"/>
                          <a:cs typeface="Sylfaen"/>
                        </a:rPr>
                        <a:t>მ</a:t>
                      </a:r>
                      <a:r>
                        <a:rPr sz="1000" spc="10" dirty="0">
                          <a:latin typeface="Sylfaen"/>
                          <a:cs typeface="Sylfaen"/>
                        </a:rPr>
                        <a:t>შ</a:t>
                      </a:r>
                      <a:r>
                        <a:rPr sz="1000" spc="-5" dirty="0">
                          <a:latin typeface="Sylfaen"/>
                          <a:cs typeface="Sylfaen"/>
                        </a:rPr>
                        <a:t>ე</a:t>
                      </a:r>
                      <a:r>
                        <a:rPr sz="1000" spc="5" dirty="0">
                          <a:latin typeface="Sylfaen"/>
                          <a:cs typeface="Sylfaen"/>
                        </a:rPr>
                        <a:t>ნ</a:t>
                      </a:r>
                      <a:r>
                        <a:rPr sz="1000" spc="-5" dirty="0">
                          <a:latin typeface="Sylfaen"/>
                          <a:cs typeface="Sylfaen"/>
                        </a:rPr>
                        <a:t>ე</a:t>
                      </a:r>
                      <a:r>
                        <a:rPr sz="1000" dirty="0">
                          <a:latin typeface="Sylfaen"/>
                          <a:cs typeface="Sylfaen"/>
                        </a:rPr>
                        <a:t>ბლო</a:t>
                      </a:r>
                      <a:r>
                        <a:rPr sz="1000" spc="15" dirty="0">
                          <a:latin typeface="Sylfaen"/>
                          <a:cs typeface="Sylfaen"/>
                        </a:rPr>
                        <a:t>ბ</a:t>
                      </a:r>
                      <a:r>
                        <a:rPr sz="1000" dirty="0">
                          <a:latin typeface="Sylfaen"/>
                          <a:cs typeface="Sylfaen"/>
                        </a:rPr>
                        <a:t>ის</a:t>
                      </a:r>
                      <a:r>
                        <a:rPr sz="1000" b="0" dirty="0">
                          <a:latin typeface="Calibri Light"/>
                          <a:cs typeface="Calibri Light"/>
                        </a:rPr>
                        <a:t>,</a:t>
                      </a:r>
                      <a:r>
                        <a:rPr sz="1000" b="0" spc="-5" dirty="0">
                          <a:latin typeface="Calibri Light"/>
                          <a:cs typeface="Calibri Light"/>
                        </a:rPr>
                        <a:t> </a:t>
                      </a:r>
                      <a:r>
                        <a:rPr sz="1000" spc="5" dirty="0">
                          <a:latin typeface="Sylfaen"/>
                          <a:cs typeface="Sylfaen"/>
                        </a:rPr>
                        <a:t>ა</a:t>
                      </a:r>
                      <a:r>
                        <a:rPr sz="1000" dirty="0">
                          <a:latin typeface="Sylfaen"/>
                          <a:cs typeface="Sylfaen"/>
                        </a:rPr>
                        <a:t>რ</a:t>
                      </a:r>
                      <a:r>
                        <a:rPr sz="1000" spc="-5" dirty="0">
                          <a:latin typeface="Sylfaen"/>
                          <a:cs typeface="Sylfaen"/>
                        </a:rPr>
                        <a:t>ქ</a:t>
                      </a:r>
                      <a:r>
                        <a:rPr sz="1000" dirty="0">
                          <a:latin typeface="Sylfaen"/>
                          <a:cs typeface="Sylfaen"/>
                        </a:rPr>
                        <a:t>იტ</a:t>
                      </a:r>
                      <a:r>
                        <a:rPr sz="1000" spc="5" dirty="0">
                          <a:latin typeface="Sylfaen"/>
                          <a:cs typeface="Sylfaen"/>
                        </a:rPr>
                        <a:t>ე</a:t>
                      </a:r>
                      <a:r>
                        <a:rPr sz="1000" spc="-5" dirty="0">
                          <a:latin typeface="Sylfaen"/>
                          <a:cs typeface="Sylfaen"/>
                        </a:rPr>
                        <a:t>ქ</a:t>
                      </a:r>
                      <a:r>
                        <a:rPr sz="1000" dirty="0">
                          <a:latin typeface="Sylfaen"/>
                          <a:cs typeface="Sylfaen"/>
                        </a:rPr>
                        <a:t>ტურ</a:t>
                      </a:r>
                      <a:r>
                        <a:rPr sz="1000" spc="15" dirty="0">
                          <a:latin typeface="Sylfaen"/>
                          <a:cs typeface="Sylfaen"/>
                        </a:rPr>
                        <a:t>ი</a:t>
                      </a:r>
                      <a:r>
                        <a:rPr sz="1000" spc="-5" dirty="0">
                          <a:latin typeface="Sylfaen"/>
                          <a:cs typeface="Sylfaen"/>
                        </a:rPr>
                        <a:t>ს</a:t>
                      </a:r>
                      <a:r>
                        <a:rPr sz="1000" dirty="0">
                          <a:latin typeface="Sylfaen"/>
                          <a:cs typeface="Sylfaen"/>
                        </a:rPr>
                        <a:t>ა</a:t>
                      </a:r>
                      <a:r>
                        <a:rPr sz="1000" spc="-15" dirty="0">
                          <a:latin typeface="Sylfaen"/>
                          <a:cs typeface="Sylfaen"/>
                        </a:rPr>
                        <a:t> </a:t>
                      </a:r>
                      <a:r>
                        <a:rPr sz="1000" spc="5" dirty="0">
                          <a:latin typeface="Sylfaen"/>
                          <a:cs typeface="Sylfaen"/>
                        </a:rPr>
                        <a:t>დ</a:t>
                      </a:r>
                      <a:r>
                        <a:rPr sz="1000" dirty="0">
                          <a:latin typeface="Sylfaen"/>
                          <a:cs typeface="Sylfaen"/>
                        </a:rPr>
                        <a:t>ა</a:t>
                      </a:r>
                      <a:r>
                        <a:rPr sz="1000" spc="-20" dirty="0">
                          <a:latin typeface="Sylfaen"/>
                          <a:cs typeface="Sylfaen"/>
                        </a:rPr>
                        <a:t> </a:t>
                      </a:r>
                      <a:r>
                        <a:rPr sz="1000" spc="-5" dirty="0">
                          <a:latin typeface="Sylfaen"/>
                          <a:cs typeface="Sylfaen"/>
                        </a:rPr>
                        <a:t>ძე</a:t>
                      </a:r>
                      <a:r>
                        <a:rPr sz="1000" spc="10" dirty="0">
                          <a:latin typeface="Sylfaen"/>
                          <a:cs typeface="Sylfaen"/>
                        </a:rPr>
                        <a:t>გ</a:t>
                      </a:r>
                      <a:r>
                        <a:rPr sz="1000" dirty="0">
                          <a:latin typeface="Sylfaen"/>
                          <a:cs typeface="Sylfaen"/>
                        </a:rPr>
                        <a:t>ლთა</a:t>
                      </a:r>
                      <a:r>
                        <a:rPr sz="1000" spc="-15" dirty="0">
                          <a:latin typeface="Sylfaen"/>
                          <a:cs typeface="Sylfaen"/>
                        </a:rPr>
                        <a:t> </a:t>
                      </a:r>
                      <a:r>
                        <a:rPr sz="1000" dirty="0">
                          <a:latin typeface="Sylfaen"/>
                          <a:cs typeface="Sylfaen"/>
                        </a:rPr>
                        <a:t>დ</a:t>
                      </a:r>
                      <a:r>
                        <a:rPr sz="1000" spc="5" dirty="0">
                          <a:latin typeface="Sylfaen"/>
                          <a:cs typeface="Sylfaen"/>
                        </a:rPr>
                        <a:t>ა</a:t>
                      </a:r>
                      <a:r>
                        <a:rPr sz="1000" dirty="0">
                          <a:latin typeface="Sylfaen"/>
                          <a:cs typeface="Sylfaen"/>
                        </a:rPr>
                        <a:t>ცვის</a:t>
                      </a:r>
                      <a:endParaRPr sz="1000">
                        <a:latin typeface="Sylfaen"/>
                        <a:cs typeface="Sylfaen"/>
                      </a:endParaRPr>
                    </a:p>
                    <a:p>
                      <a:pPr marL="68580">
                        <a:lnSpc>
                          <a:spcPct val="100000"/>
                        </a:lnSpc>
                        <a:spcBef>
                          <a:spcPts val="200"/>
                        </a:spcBef>
                      </a:pPr>
                      <a:r>
                        <a:rPr sz="1000" spc="-40" dirty="0">
                          <a:latin typeface="Sylfaen"/>
                          <a:cs typeface="Sylfaen"/>
                        </a:rPr>
                        <a:t>სამსახური</a:t>
                      </a:r>
                      <a:endParaRPr sz="1000">
                        <a:latin typeface="Sylfaen"/>
                        <a:cs typeface="Sylfaen"/>
                      </a:endParaRPr>
                    </a:p>
                  </a:txBody>
                  <a:tcPr marL="0" marR="0" marT="7620" marB="0">
                    <a:lnL w="6350">
                      <a:solidFill>
                        <a:srgbClr val="9CC2E4"/>
                      </a:solidFill>
                      <a:prstDash val="solid"/>
                    </a:lnL>
                    <a:lnT w="6350">
                      <a:solidFill>
                        <a:srgbClr val="9CC2E4"/>
                      </a:solidFill>
                      <a:prstDash val="solid"/>
                    </a:lnT>
                    <a:lnB w="6350">
                      <a:solidFill>
                        <a:srgbClr val="9CC2E4"/>
                      </a:solidFill>
                      <a:prstDash val="solid"/>
                    </a:lnB>
                  </a:tcPr>
                </a:tc>
                <a:tc>
                  <a:txBody>
                    <a:bodyPr/>
                    <a:lstStyle/>
                    <a:p>
                      <a:pPr marL="184150">
                        <a:lnSpc>
                          <a:spcPts val="1175"/>
                        </a:lnSpc>
                      </a:pPr>
                      <a:r>
                        <a:rPr lang="en-US" sz="1000" b="0" spc="-10" dirty="0" smtClean="0">
                          <a:latin typeface="Calibri Light"/>
                          <a:cs typeface="Calibri Light"/>
                        </a:rPr>
                        <a:t>1763</a:t>
                      </a:r>
                      <a:endParaRPr sz="1000" dirty="0">
                        <a:latin typeface="Calibri Light"/>
                        <a:cs typeface="Calibri Light"/>
                      </a:endParaRPr>
                    </a:p>
                  </a:txBody>
                  <a:tcPr marL="0" marR="0" marT="0" marB="0">
                    <a:lnR w="9525">
                      <a:solidFill>
                        <a:srgbClr val="9CC2E4"/>
                      </a:solidFill>
                      <a:prstDash val="solid"/>
                    </a:lnR>
                    <a:lnT w="6350">
                      <a:solidFill>
                        <a:srgbClr val="9CC2E4"/>
                      </a:solidFill>
                      <a:prstDash val="solid"/>
                    </a:lnT>
                    <a:lnB w="6350">
                      <a:solidFill>
                        <a:srgbClr val="9CC2E4"/>
                      </a:solidFill>
                      <a:prstDash val="solid"/>
                    </a:lnB>
                  </a:tcPr>
                </a:tc>
              </a:tr>
              <a:tr h="200660">
                <a:tc>
                  <a:txBody>
                    <a:bodyPr/>
                    <a:lstStyle/>
                    <a:p>
                      <a:pPr marL="68580">
                        <a:lnSpc>
                          <a:spcPct val="100000"/>
                        </a:lnSpc>
                        <a:spcBef>
                          <a:spcPts val="60"/>
                        </a:spcBef>
                      </a:pPr>
                      <a:r>
                        <a:rPr sz="1100" dirty="0">
                          <a:latin typeface="Sylfaen"/>
                          <a:cs typeface="Sylfaen"/>
                        </a:rPr>
                        <a:t>ი</a:t>
                      </a:r>
                      <a:r>
                        <a:rPr sz="1100" spc="-5" dirty="0">
                          <a:latin typeface="Sylfaen"/>
                          <a:cs typeface="Sylfaen"/>
                        </a:rPr>
                        <a:t>უ</a:t>
                      </a:r>
                      <a:r>
                        <a:rPr sz="1100" dirty="0">
                          <a:latin typeface="Sylfaen"/>
                          <a:cs typeface="Sylfaen"/>
                        </a:rPr>
                        <a:t>რიდი</a:t>
                      </a:r>
                      <a:r>
                        <a:rPr sz="1100" spc="-20" dirty="0">
                          <a:latin typeface="Sylfaen"/>
                          <a:cs typeface="Sylfaen"/>
                        </a:rPr>
                        <a:t>უ</a:t>
                      </a:r>
                      <a:r>
                        <a:rPr sz="1100" dirty="0">
                          <a:latin typeface="Sylfaen"/>
                          <a:cs typeface="Sylfaen"/>
                        </a:rPr>
                        <a:t>ლი</a:t>
                      </a:r>
                      <a:r>
                        <a:rPr sz="1100" spc="-25" dirty="0">
                          <a:latin typeface="Sylfaen"/>
                          <a:cs typeface="Sylfaen"/>
                        </a:rPr>
                        <a:t> </a:t>
                      </a:r>
                      <a:r>
                        <a:rPr sz="1100" spc="-10" dirty="0">
                          <a:latin typeface="Sylfaen"/>
                          <a:cs typeface="Sylfaen"/>
                        </a:rPr>
                        <a:t>სა</a:t>
                      </a:r>
                      <a:r>
                        <a:rPr sz="1100" dirty="0">
                          <a:latin typeface="Sylfaen"/>
                          <a:cs typeface="Sylfaen"/>
                        </a:rPr>
                        <a:t>მ</a:t>
                      </a:r>
                      <a:r>
                        <a:rPr sz="1100" spc="-10" dirty="0">
                          <a:latin typeface="Sylfaen"/>
                          <a:cs typeface="Sylfaen"/>
                        </a:rPr>
                        <a:t>სა</a:t>
                      </a:r>
                      <a:r>
                        <a:rPr sz="1100" dirty="0">
                          <a:latin typeface="Sylfaen"/>
                          <a:cs typeface="Sylfaen"/>
                        </a:rPr>
                        <a:t>ხ</a:t>
                      </a:r>
                      <a:r>
                        <a:rPr sz="1100" spc="-5" dirty="0">
                          <a:latin typeface="Sylfaen"/>
                          <a:cs typeface="Sylfaen"/>
                        </a:rPr>
                        <a:t>უ</a:t>
                      </a:r>
                      <a:r>
                        <a:rPr sz="1100" dirty="0">
                          <a:latin typeface="Sylfaen"/>
                          <a:cs typeface="Sylfaen"/>
                        </a:rPr>
                        <a:t>რი</a:t>
                      </a:r>
                      <a:endParaRPr sz="1100">
                        <a:latin typeface="Sylfaen"/>
                        <a:cs typeface="Sylfaen"/>
                      </a:endParaRPr>
                    </a:p>
                  </a:txBody>
                  <a:tcPr marL="0" marR="0" marT="7620" marB="0">
                    <a:lnL w="6350">
                      <a:solidFill>
                        <a:srgbClr val="9CC2E4"/>
                      </a:solidFill>
                      <a:prstDash val="solid"/>
                    </a:lnL>
                    <a:lnT w="6350">
                      <a:solidFill>
                        <a:srgbClr val="9CC2E4"/>
                      </a:solidFill>
                      <a:prstDash val="solid"/>
                    </a:lnT>
                    <a:lnB w="6350">
                      <a:solidFill>
                        <a:srgbClr val="9CC2E4"/>
                      </a:solidFill>
                      <a:prstDash val="solid"/>
                    </a:lnB>
                    <a:solidFill>
                      <a:srgbClr val="DEEAF6"/>
                    </a:solidFill>
                  </a:tcPr>
                </a:tc>
                <a:tc>
                  <a:txBody>
                    <a:bodyPr/>
                    <a:lstStyle/>
                    <a:p>
                      <a:pPr marL="184150">
                        <a:lnSpc>
                          <a:spcPts val="1275"/>
                        </a:lnSpc>
                      </a:pPr>
                      <a:r>
                        <a:rPr lang="en-US" sz="1100" b="0" spc="-5" dirty="0" smtClean="0">
                          <a:latin typeface="Calibri Light"/>
                          <a:cs typeface="Calibri Light"/>
                        </a:rPr>
                        <a:t>512</a:t>
                      </a:r>
                      <a:endParaRPr sz="1100" dirty="0">
                        <a:latin typeface="Calibri Light"/>
                        <a:cs typeface="Calibri Light"/>
                      </a:endParaRPr>
                    </a:p>
                  </a:txBody>
                  <a:tcPr marL="0" marR="0" marT="0" marB="0">
                    <a:lnR w="9525">
                      <a:solidFill>
                        <a:srgbClr val="9CC2E4"/>
                      </a:solidFill>
                      <a:prstDash val="solid"/>
                    </a:lnR>
                    <a:lnT w="6350">
                      <a:solidFill>
                        <a:srgbClr val="9CC2E4"/>
                      </a:solidFill>
                      <a:prstDash val="solid"/>
                    </a:lnT>
                    <a:lnB w="6350">
                      <a:solidFill>
                        <a:srgbClr val="9CC2E4"/>
                      </a:solidFill>
                      <a:prstDash val="solid"/>
                    </a:lnB>
                    <a:solidFill>
                      <a:srgbClr val="DEEAF6"/>
                    </a:solidFill>
                  </a:tcPr>
                </a:tc>
              </a:tr>
              <a:tr h="202565">
                <a:tc>
                  <a:txBody>
                    <a:bodyPr/>
                    <a:lstStyle/>
                    <a:p>
                      <a:pPr marL="68580">
                        <a:lnSpc>
                          <a:spcPct val="100000"/>
                        </a:lnSpc>
                        <a:spcBef>
                          <a:spcPts val="75"/>
                        </a:spcBef>
                      </a:pPr>
                      <a:r>
                        <a:rPr sz="1100" spc="-65" dirty="0">
                          <a:latin typeface="Sylfaen"/>
                          <a:cs typeface="Sylfaen"/>
                        </a:rPr>
                        <a:t>კულტურის</a:t>
                      </a:r>
                      <a:r>
                        <a:rPr sz="1100" b="0" spc="-65" dirty="0">
                          <a:latin typeface="Calibri Light"/>
                          <a:cs typeface="Calibri Light"/>
                        </a:rPr>
                        <a:t>,</a:t>
                      </a:r>
                      <a:r>
                        <a:rPr sz="1100" b="0" dirty="0">
                          <a:latin typeface="Calibri Light"/>
                          <a:cs typeface="Calibri Light"/>
                        </a:rPr>
                        <a:t> </a:t>
                      </a:r>
                      <a:r>
                        <a:rPr sz="1100" spc="-5" dirty="0">
                          <a:latin typeface="Sylfaen"/>
                          <a:cs typeface="Sylfaen"/>
                        </a:rPr>
                        <a:t>განათლების</a:t>
                      </a:r>
                      <a:r>
                        <a:rPr sz="1100" b="0" spc="-5" dirty="0">
                          <a:latin typeface="Calibri Light"/>
                          <a:cs typeface="Calibri Light"/>
                        </a:rPr>
                        <a:t>,</a:t>
                      </a:r>
                      <a:r>
                        <a:rPr sz="1100" b="0" spc="10" dirty="0">
                          <a:latin typeface="Calibri Light"/>
                          <a:cs typeface="Calibri Light"/>
                        </a:rPr>
                        <a:t> </a:t>
                      </a:r>
                      <a:r>
                        <a:rPr sz="1100" spc="-20" dirty="0">
                          <a:latin typeface="Sylfaen"/>
                          <a:cs typeface="Sylfaen"/>
                        </a:rPr>
                        <a:t>სპორტის</a:t>
                      </a:r>
                      <a:r>
                        <a:rPr sz="1100" spc="-35" dirty="0">
                          <a:latin typeface="Sylfaen"/>
                          <a:cs typeface="Sylfaen"/>
                        </a:rPr>
                        <a:t> </a:t>
                      </a:r>
                      <a:r>
                        <a:rPr sz="1100" spc="-15" dirty="0" err="1">
                          <a:latin typeface="Sylfaen"/>
                          <a:cs typeface="Sylfaen"/>
                        </a:rPr>
                        <a:t>და</a:t>
                      </a:r>
                      <a:r>
                        <a:rPr sz="1100" spc="-25" dirty="0">
                          <a:latin typeface="Sylfaen"/>
                          <a:cs typeface="Sylfaen"/>
                        </a:rPr>
                        <a:t> </a:t>
                      </a:r>
                      <a:r>
                        <a:rPr sz="1100" spc="-15" dirty="0" err="1" smtClean="0">
                          <a:latin typeface="Sylfaen"/>
                          <a:cs typeface="Sylfaen"/>
                        </a:rPr>
                        <a:t>ახალგზრდობის</a:t>
                      </a:r>
                      <a:r>
                        <a:rPr sz="1100" spc="495" dirty="0" smtClean="0">
                          <a:latin typeface="Sylfaen"/>
                          <a:cs typeface="Sylfaen"/>
                        </a:rPr>
                        <a:t> </a:t>
                      </a:r>
                      <a:r>
                        <a:rPr sz="1100" spc="-5" dirty="0">
                          <a:latin typeface="Sylfaen"/>
                          <a:cs typeface="Sylfaen"/>
                        </a:rPr>
                        <a:t>საქმეთა</a:t>
                      </a:r>
                      <a:r>
                        <a:rPr sz="1100" spc="-10" dirty="0">
                          <a:latin typeface="Sylfaen"/>
                          <a:cs typeface="Sylfaen"/>
                        </a:rPr>
                        <a:t> </a:t>
                      </a:r>
                      <a:r>
                        <a:rPr sz="1100" spc="-40" dirty="0">
                          <a:latin typeface="Sylfaen"/>
                          <a:cs typeface="Sylfaen"/>
                        </a:rPr>
                        <a:t>სამსახური</a:t>
                      </a:r>
                      <a:endParaRPr sz="1100" dirty="0">
                        <a:latin typeface="Sylfaen"/>
                        <a:cs typeface="Sylfaen"/>
                      </a:endParaRPr>
                    </a:p>
                  </a:txBody>
                  <a:tcPr marL="0" marR="0" marT="9525" marB="0">
                    <a:lnL w="6350">
                      <a:solidFill>
                        <a:srgbClr val="9CC2E4"/>
                      </a:solidFill>
                      <a:prstDash val="solid"/>
                    </a:lnL>
                    <a:lnT w="6350">
                      <a:solidFill>
                        <a:srgbClr val="9CC2E4"/>
                      </a:solidFill>
                      <a:prstDash val="solid"/>
                    </a:lnT>
                    <a:lnB w="6350">
                      <a:solidFill>
                        <a:srgbClr val="9CC2E4"/>
                      </a:solidFill>
                      <a:prstDash val="solid"/>
                    </a:lnB>
                  </a:tcPr>
                </a:tc>
                <a:tc>
                  <a:txBody>
                    <a:bodyPr/>
                    <a:lstStyle/>
                    <a:p>
                      <a:pPr marL="184150">
                        <a:lnSpc>
                          <a:spcPts val="1290"/>
                        </a:lnSpc>
                      </a:pPr>
                      <a:r>
                        <a:rPr lang="en-US" sz="1100" b="0" dirty="0" smtClean="0">
                          <a:latin typeface="Calibri Light"/>
                          <a:cs typeface="Calibri Light"/>
                        </a:rPr>
                        <a:t>17</a:t>
                      </a:r>
                      <a:endParaRPr sz="1100" dirty="0">
                        <a:latin typeface="Calibri Light"/>
                        <a:cs typeface="Calibri Light"/>
                      </a:endParaRPr>
                    </a:p>
                  </a:txBody>
                  <a:tcPr marL="0" marR="0" marT="0" marB="0">
                    <a:lnR w="9525">
                      <a:solidFill>
                        <a:srgbClr val="9CC2E4"/>
                      </a:solidFill>
                      <a:prstDash val="solid"/>
                    </a:lnR>
                    <a:lnT w="6350">
                      <a:solidFill>
                        <a:srgbClr val="9CC2E4"/>
                      </a:solidFill>
                      <a:prstDash val="solid"/>
                    </a:lnT>
                    <a:lnB w="6350">
                      <a:solidFill>
                        <a:srgbClr val="9CC2E4"/>
                      </a:solidFill>
                      <a:prstDash val="solid"/>
                    </a:lnB>
                  </a:tcPr>
                </a:tc>
              </a:tr>
              <a:tr h="202565">
                <a:tc>
                  <a:txBody>
                    <a:bodyPr/>
                    <a:lstStyle/>
                    <a:p>
                      <a:pPr marL="68580">
                        <a:lnSpc>
                          <a:spcPct val="100000"/>
                        </a:lnSpc>
                        <a:spcBef>
                          <a:spcPts val="65"/>
                        </a:spcBef>
                      </a:pPr>
                      <a:r>
                        <a:rPr sz="1100" dirty="0">
                          <a:latin typeface="Sylfaen"/>
                          <a:cs typeface="Sylfaen"/>
                        </a:rPr>
                        <a:t>სამხედრო</a:t>
                      </a:r>
                      <a:r>
                        <a:rPr sz="1100" spc="-30" dirty="0">
                          <a:latin typeface="Sylfaen"/>
                          <a:cs typeface="Sylfaen"/>
                        </a:rPr>
                        <a:t> </a:t>
                      </a:r>
                      <a:r>
                        <a:rPr sz="1100" spc="-15" dirty="0">
                          <a:latin typeface="Sylfaen"/>
                          <a:cs typeface="Sylfaen"/>
                        </a:rPr>
                        <a:t>აღრიცხვისა</a:t>
                      </a:r>
                      <a:r>
                        <a:rPr sz="1100" spc="-40" dirty="0">
                          <a:latin typeface="Sylfaen"/>
                          <a:cs typeface="Sylfaen"/>
                        </a:rPr>
                        <a:t> </a:t>
                      </a:r>
                      <a:r>
                        <a:rPr sz="1100" spc="-15" dirty="0">
                          <a:latin typeface="Sylfaen"/>
                          <a:cs typeface="Sylfaen"/>
                        </a:rPr>
                        <a:t>და</a:t>
                      </a:r>
                      <a:r>
                        <a:rPr sz="1100" spc="-30" dirty="0">
                          <a:latin typeface="Sylfaen"/>
                          <a:cs typeface="Sylfaen"/>
                        </a:rPr>
                        <a:t> </a:t>
                      </a:r>
                      <a:r>
                        <a:rPr sz="1100" spc="-25" dirty="0">
                          <a:latin typeface="Sylfaen"/>
                          <a:cs typeface="Sylfaen"/>
                        </a:rPr>
                        <a:t>გაწვევის </a:t>
                      </a:r>
                      <a:r>
                        <a:rPr sz="1100" spc="-40" dirty="0">
                          <a:latin typeface="Sylfaen"/>
                          <a:cs typeface="Sylfaen"/>
                        </a:rPr>
                        <a:t>სამსახური</a:t>
                      </a:r>
                      <a:endParaRPr sz="1100">
                        <a:latin typeface="Sylfaen"/>
                        <a:cs typeface="Sylfaen"/>
                      </a:endParaRPr>
                    </a:p>
                  </a:txBody>
                  <a:tcPr marL="0" marR="0" marT="8255" marB="0">
                    <a:lnL w="6350">
                      <a:solidFill>
                        <a:srgbClr val="9CC2E4"/>
                      </a:solidFill>
                      <a:prstDash val="solid"/>
                    </a:lnL>
                    <a:lnT w="6350">
                      <a:solidFill>
                        <a:srgbClr val="9CC2E4"/>
                      </a:solidFill>
                      <a:prstDash val="solid"/>
                    </a:lnT>
                    <a:lnB w="6350">
                      <a:solidFill>
                        <a:srgbClr val="9CC2E4"/>
                      </a:solidFill>
                      <a:prstDash val="solid"/>
                    </a:lnB>
                    <a:solidFill>
                      <a:srgbClr val="DEEAF6"/>
                    </a:solidFill>
                  </a:tcPr>
                </a:tc>
                <a:tc>
                  <a:txBody>
                    <a:bodyPr/>
                    <a:lstStyle/>
                    <a:p>
                      <a:pPr marL="184150">
                        <a:lnSpc>
                          <a:spcPts val="1170"/>
                        </a:lnSpc>
                      </a:pPr>
                      <a:r>
                        <a:rPr lang="en-US" sz="1000" b="0" spc="-10" dirty="0" smtClean="0">
                          <a:latin typeface="Calibri Light"/>
                          <a:cs typeface="Calibri Light"/>
                        </a:rPr>
                        <a:t>123</a:t>
                      </a:r>
                      <a:endParaRPr sz="1000" dirty="0">
                        <a:latin typeface="Calibri Light"/>
                        <a:cs typeface="Calibri Light"/>
                      </a:endParaRPr>
                    </a:p>
                  </a:txBody>
                  <a:tcPr marL="0" marR="0" marT="0" marB="0">
                    <a:lnR w="9525">
                      <a:solidFill>
                        <a:srgbClr val="9CC2E4"/>
                      </a:solidFill>
                      <a:prstDash val="solid"/>
                    </a:lnR>
                    <a:lnT w="6350">
                      <a:solidFill>
                        <a:srgbClr val="9CC2E4"/>
                      </a:solidFill>
                      <a:prstDash val="solid"/>
                    </a:lnT>
                    <a:lnB w="6350">
                      <a:solidFill>
                        <a:srgbClr val="9CC2E4"/>
                      </a:solidFill>
                      <a:prstDash val="solid"/>
                    </a:lnB>
                    <a:solidFill>
                      <a:srgbClr val="DEEAF6"/>
                    </a:solidFill>
                  </a:tcPr>
                </a:tc>
              </a:tr>
              <a:tr h="202565">
                <a:tc>
                  <a:txBody>
                    <a:bodyPr/>
                    <a:lstStyle/>
                    <a:p>
                      <a:pPr marL="68580">
                        <a:lnSpc>
                          <a:spcPct val="100000"/>
                        </a:lnSpc>
                        <a:spcBef>
                          <a:spcPts val="65"/>
                        </a:spcBef>
                      </a:pPr>
                      <a:r>
                        <a:rPr sz="1100" spc="-40" dirty="0">
                          <a:latin typeface="Sylfaen"/>
                          <a:cs typeface="Sylfaen"/>
                        </a:rPr>
                        <a:t>საფინანსო</a:t>
                      </a:r>
                      <a:r>
                        <a:rPr sz="1100" b="0" spc="-40" dirty="0">
                          <a:latin typeface="Calibri Light"/>
                          <a:cs typeface="Calibri Light"/>
                        </a:rPr>
                        <a:t>-</a:t>
                      </a:r>
                      <a:r>
                        <a:rPr sz="1100" spc="-40" dirty="0">
                          <a:latin typeface="Sylfaen"/>
                          <a:cs typeface="Sylfaen"/>
                        </a:rPr>
                        <a:t>საბიუჯეტო</a:t>
                      </a:r>
                      <a:r>
                        <a:rPr sz="1100" spc="-30" dirty="0">
                          <a:latin typeface="Sylfaen"/>
                          <a:cs typeface="Sylfaen"/>
                        </a:rPr>
                        <a:t> </a:t>
                      </a:r>
                      <a:r>
                        <a:rPr sz="1100" spc="-40" dirty="0">
                          <a:latin typeface="Sylfaen"/>
                          <a:cs typeface="Sylfaen"/>
                        </a:rPr>
                        <a:t>სამსახური</a:t>
                      </a:r>
                      <a:endParaRPr sz="1100">
                        <a:latin typeface="Sylfaen"/>
                        <a:cs typeface="Sylfaen"/>
                      </a:endParaRPr>
                    </a:p>
                  </a:txBody>
                  <a:tcPr marL="0" marR="0" marT="8255" marB="0">
                    <a:lnL w="6350">
                      <a:solidFill>
                        <a:srgbClr val="9CC2E4"/>
                      </a:solidFill>
                      <a:prstDash val="solid"/>
                    </a:lnL>
                    <a:lnT w="6350">
                      <a:solidFill>
                        <a:srgbClr val="9CC2E4"/>
                      </a:solidFill>
                      <a:prstDash val="solid"/>
                    </a:lnT>
                    <a:lnB w="6350">
                      <a:solidFill>
                        <a:srgbClr val="9CC2E4"/>
                      </a:solidFill>
                      <a:prstDash val="solid"/>
                    </a:lnB>
                  </a:tcPr>
                </a:tc>
                <a:tc>
                  <a:txBody>
                    <a:bodyPr/>
                    <a:lstStyle/>
                    <a:p>
                      <a:pPr marL="184150">
                        <a:lnSpc>
                          <a:spcPts val="1275"/>
                        </a:lnSpc>
                      </a:pPr>
                      <a:r>
                        <a:rPr lang="en-US" sz="1100" b="0" spc="-5" dirty="0" smtClean="0">
                          <a:latin typeface="Calibri Light"/>
                          <a:cs typeface="Calibri Light"/>
                        </a:rPr>
                        <a:t>201</a:t>
                      </a:r>
                      <a:endParaRPr sz="1100" dirty="0">
                        <a:latin typeface="Calibri Light"/>
                        <a:cs typeface="Calibri Light"/>
                      </a:endParaRPr>
                    </a:p>
                  </a:txBody>
                  <a:tcPr marL="0" marR="0" marT="0" marB="0">
                    <a:lnR w="9525">
                      <a:solidFill>
                        <a:srgbClr val="9CC2E4"/>
                      </a:solidFill>
                      <a:prstDash val="solid"/>
                    </a:lnR>
                    <a:lnT w="6350">
                      <a:solidFill>
                        <a:srgbClr val="9CC2E4"/>
                      </a:solidFill>
                      <a:prstDash val="solid"/>
                    </a:lnT>
                    <a:lnB w="6350">
                      <a:solidFill>
                        <a:srgbClr val="9CC2E4"/>
                      </a:solidFill>
                      <a:prstDash val="solid"/>
                    </a:lnB>
                  </a:tcPr>
                </a:tc>
              </a:tr>
              <a:tr h="200660">
                <a:tc>
                  <a:txBody>
                    <a:bodyPr/>
                    <a:lstStyle/>
                    <a:p>
                      <a:pPr marL="68580">
                        <a:lnSpc>
                          <a:spcPct val="100000"/>
                        </a:lnSpc>
                        <a:spcBef>
                          <a:spcPts val="60"/>
                        </a:spcBef>
                      </a:pPr>
                      <a:r>
                        <a:rPr sz="1100" spc="-5" dirty="0">
                          <a:latin typeface="Sylfaen"/>
                          <a:cs typeface="Sylfaen"/>
                        </a:rPr>
                        <a:t>ში</a:t>
                      </a:r>
                      <a:r>
                        <a:rPr sz="1100" dirty="0">
                          <a:latin typeface="Sylfaen"/>
                          <a:cs typeface="Sylfaen"/>
                        </a:rPr>
                        <a:t>და</a:t>
                      </a:r>
                      <a:r>
                        <a:rPr sz="1100" spc="-30" dirty="0">
                          <a:latin typeface="Sylfaen"/>
                          <a:cs typeface="Sylfaen"/>
                        </a:rPr>
                        <a:t> </a:t>
                      </a:r>
                      <a:r>
                        <a:rPr sz="1100" dirty="0">
                          <a:latin typeface="Sylfaen"/>
                          <a:cs typeface="Sylfaen"/>
                        </a:rPr>
                        <a:t>ა</a:t>
                      </a:r>
                      <a:r>
                        <a:rPr sz="1100" spc="-20" dirty="0">
                          <a:latin typeface="Sylfaen"/>
                          <a:cs typeface="Sylfaen"/>
                        </a:rPr>
                        <a:t>უ</a:t>
                      </a:r>
                      <a:r>
                        <a:rPr sz="1100" dirty="0">
                          <a:latin typeface="Sylfaen"/>
                          <a:cs typeface="Sylfaen"/>
                        </a:rPr>
                        <a:t>დი</a:t>
                      </a:r>
                      <a:r>
                        <a:rPr sz="1100" spc="-10" dirty="0">
                          <a:latin typeface="Sylfaen"/>
                          <a:cs typeface="Sylfaen"/>
                        </a:rPr>
                        <a:t>ტ</a:t>
                      </a:r>
                      <a:r>
                        <a:rPr sz="1100" dirty="0">
                          <a:latin typeface="Sylfaen"/>
                          <a:cs typeface="Sylfaen"/>
                        </a:rPr>
                        <a:t>ის</a:t>
                      </a:r>
                      <a:r>
                        <a:rPr sz="1100" spc="-30" dirty="0">
                          <a:latin typeface="Sylfaen"/>
                          <a:cs typeface="Sylfaen"/>
                        </a:rPr>
                        <a:t> </a:t>
                      </a:r>
                      <a:r>
                        <a:rPr sz="1100" spc="-10" dirty="0">
                          <a:latin typeface="Sylfaen"/>
                          <a:cs typeface="Sylfaen"/>
                        </a:rPr>
                        <a:t>ს</a:t>
                      </a:r>
                      <a:r>
                        <a:rPr sz="1100" dirty="0">
                          <a:latin typeface="Sylfaen"/>
                          <a:cs typeface="Sylfaen"/>
                        </a:rPr>
                        <a:t>ამ</a:t>
                      </a:r>
                      <a:r>
                        <a:rPr sz="1100" spc="-10" dirty="0">
                          <a:latin typeface="Sylfaen"/>
                          <a:cs typeface="Sylfaen"/>
                        </a:rPr>
                        <a:t>სა</a:t>
                      </a:r>
                      <a:r>
                        <a:rPr sz="1100" dirty="0">
                          <a:latin typeface="Sylfaen"/>
                          <a:cs typeface="Sylfaen"/>
                        </a:rPr>
                        <a:t>ხ</a:t>
                      </a:r>
                      <a:r>
                        <a:rPr sz="1100" spc="-5" dirty="0">
                          <a:latin typeface="Sylfaen"/>
                          <a:cs typeface="Sylfaen"/>
                        </a:rPr>
                        <a:t>უ</a:t>
                      </a:r>
                      <a:r>
                        <a:rPr sz="1100" dirty="0">
                          <a:latin typeface="Sylfaen"/>
                          <a:cs typeface="Sylfaen"/>
                        </a:rPr>
                        <a:t>რი</a:t>
                      </a:r>
                      <a:endParaRPr sz="1100">
                        <a:latin typeface="Sylfaen"/>
                        <a:cs typeface="Sylfaen"/>
                      </a:endParaRPr>
                    </a:p>
                  </a:txBody>
                  <a:tcPr marL="0" marR="0" marT="7620" marB="0">
                    <a:lnL w="6350">
                      <a:solidFill>
                        <a:srgbClr val="9CC2E4"/>
                      </a:solidFill>
                      <a:prstDash val="solid"/>
                    </a:lnL>
                    <a:lnT w="6350">
                      <a:solidFill>
                        <a:srgbClr val="9CC2E4"/>
                      </a:solidFill>
                      <a:prstDash val="solid"/>
                    </a:lnT>
                    <a:lnB w="6350">
                      <a:solidFill>
                        <a:srgbClr val="9CC2E4"/>
                      </a:solidFill>
                      <a:prstDash val="solid"/>
                    </a:lnB>
                    <a:solidFill>
                      <a:srgbClr val="DEEAF6"/>
                    </a:solidFill>
                  </a:tcPr>
                </a:tc>
                <a:tc>
                  <a:txBody>
                    <a:bodyPr/>
                    <a:lstStyle/>
                    <a:p>
                      <a:pPr marL="184150">
                        <a:lnSpc>
                          <a:spcPts val="1275"/>
                        </a:lnSpc>
                      </a:pPr>
                      <a:r>
                        <a:rPr lang="en-US" sz="1100" b="0" dirty="0" smtClean="0">
                          <a:latin typeface="Calibri Light"/>
                          <a:cs typeface="Calibri Light"/>
                        </a:rPr>
                        <a:t>6</a:t>
                      </a:r>
                      <a:endParaRPr sz="1100" dirty="0">
                        <a:latin typeface="Calibri Light"/>
                        <a:cs typeface="Calibri Light"/>
                      </a:endParaRPr>
                    </a:p>
                  </a:txBody>
                  <a:tcPr marL="0" marR="0" marT="0" marB="0">
                    <a:lnR w="9525">
                      <a:solidFill>
                        <a:srgbClr val="9CC2E4"/>
                      </a:solidFill>
                      <a:prstDash val="solid"/>
                    </a:lnR>
                    <a:lnT w="6350">
                      <a:solidFill>
                        <a:srgbClr val="9CC2E4"/>
                      </a:solidFill>
                      <a:prstDash val="solid"/>
                    </a:lnT>
                    <a:lnB w="6350">
                      <a:solidFill>
                        <a:srgbClr val="9CC2E4"/>
                      </a:solidFill>
                      <a:prstDash val="solid"/>
                    </a:lnB>
                    <a:solidFill>
                      <a:srgbClr val="DEEAF6"/>
                    </a:solidFill>
                  </a:tcPr>
                </a:tc>
              </a:tr>
              <a:tr h="202565">
                <a:tc>
                  <a:txBody>
                    <a:bodyPr/>
                    <a:lstStyle/>
                    <a:p>
                      <a:pPr marL="68580">
                        <a:lnSpc>
                          <a:spcPct val="100000"/>
                        </a:lnSpc>
                        <a:spcBef>
                          <a:spcPts val="75"/>
                        </a:spcBef>
                      </a:pPr>
                      <a:r>
                        <a:rPr sz="1100" spc="-55" dirty="0">
                          <a:latin typeface="Sylfaen"/>
                          <a:cs typeface="Sylfaen"/>
                        </a:rPr>
                        <a:t>ჯანდაცვისა</a:t>
                      </a:r>
                      <a:r>
                        <a:rPr sz="1100" spc="-30" dirty="0">
                          <a:latin typeface="Sylfaen"/>
                          <a:cs typeface="Sylfaen"/>
                        </a:rPr>
                        <a:t> </a:t>
                      </a:r>
                      <a:r>
                        <a:rPr sz="1100" spc="-20" dirty="0">
                          <a:latin typeface="Sylfaen"/>
                          <a:cs typeface="Sylfaen"/>
                        </a:rPr>
                        <a:t>და</a:t>
                      </a:r>
                      <a:r>
                        <a:rPr sz="1100" spc="-15" dirty="0">
                          <a:latin typeface="Sylfaen"/>
                          <a:cs typeface="Sylfaen"/>
                        </a:rPr>
                        <a:t> </a:t>
                      </a:r>
                      <a:r>
                        <a:rPr sz="1100" spc="-20" dirty="0">
                          <a:latin typeface="Sylfaen"/>
                          <a:cs typeface="Sylfaen"/>
                        </a:rPr>
                        <a:t>სოციალურ</a:t>
                      </a:r>
                      <a:r>
                        <a:rPr sz="1100" spc="-15" dirty="0">
                          <a:latin typeface="Sylfaen"/>
                          <a:cs typeface="Sylfaen"/>
                        </a:rPr>
                        <a:t> </a:t>
                      </a:r>
                      <a:r>
                        <a:rPr sz="1100" spc="-30" dirty="0">
                          <a:latin typeface="Sylfaen"/>
                          <a:cs typeface="Sylfaen"/>
                        </a:rPr>
                        <a:t>საკითხთა</a:t>
                      </a:r>
                      <a:r>
                        <a:rPr sz="1100" spc="-20" dirty="0">
                          <a:latin typeface="Sylfaen"/>
                          <a:cs typeface="Sylfaen"/>
                        </a:rPr>
                        <a:t> </a:t>
                      </a:r>
                      <a:r>
                        <a:rPr sz="1100" spc="15" dirty="0">
                          <a:latin typeface="Sylfaen"/>
                          <a:cs typeface="Sylfaen"/>
                        </a:rPr>
                        <a:t>განყოფილება</a:t>
                      </a:r>
                      <a:endParaRPr sz="1100">
                        <a:latin typeface="Sylfaen"/>
                        <a:cs typeface="Sylfaen"/>
                      </a:endParaRPr>
                    </a:p>
                  </a:txBody>
                  <a:tcPr marL="0" marR="0" marT="9525" marB="0">
                    <a:lnL w="6350">
                      <a:solidFill>
                        <a:srgbClr val="9CC2E4"/>
                      </a:solidFill>
                      <a:prstDash val="solid"/>
                    </a:lnL>
                    <a:lnT w="6350">
                      <a:solidFill>
                        <a:srgbClr val="9CC2E4"/>
                      </a:solidFill>
                      <a:prstDash val="solid"/>
                    </a:lnT>
                    <a:lnB w="6350">
                      <a:solidFill>
                        <a:srgbClr val="9CC2E4"/>
                      </a:solidFill>
                      <a:prstDash val="solid"/>
                    </a:lnB>
                  </a:tcPr>
                </a:tc>
                <a:tc>
                  <a:txBody>
                    <a:bodyPr/>
                    <a:lstStyle/>
                    <a:p>
                      <a:pPr marL="184150">
                        <a:lnSpc>
                          <a:spcPts val="1290"/>
                        </a:lnSpc>
                      </a:pPr>
                      <a:r>
                        <a:rPr lang="en-US" sz="1100" b="0" spc="-5" dirty="0" smtClean="0">
                          <a:latin typeface="Calibri Light"/>
                          <a:cs typeface="Calibri Light"/>
                        </a:rPr>
                        <a:t>4783</a:t>
                      </a:r>
                      <a:endParaRPr sz="1100" dirty="0">
                        <a:latin typeface="Calibri Light"/>
                        <a:cs typeface="Calibri Light"/>
                      </a:endParaRPr>
                    </a:p>
                  </a:txBody>
                  <a:tcPr marL="0" marR="0" marT="0" marB="0">
                    <a:lnR w="9525">
                      <a:solidFill>
                        <a:srgbClr val="9CC2E4"/>
                      </a:solidFill>
                      <a:prstDash val="solid"/>
                    </a:lnR>
                    <a:lnT w="6350">
                      <a:solidFill>
                        <a:srgbClr val="9CC2E4"/>
                      </a:solidFill>
                      <a:prstDash val="solid"/>
                    </a:lnT>
                    <a:lnB w="6350">
                      <a:solidFill>
                        <a:srgbClr val="9CC2E4"/>
                      </a:solidFill>
                      <a:prstDash val="solid"/>
                    </a:lnB>
                  </a:tcPr>
                </a:tc>
              </a:tr>
              <a:tr h="398780">
                <a:tc>
                  <a:txBody>
                    <a:bodyPr/>
                    <a:lstStyle/>
                    <a:p>
                      <a:pPr marL="68580">
                        <a:lnSpc>
                          <a:spcPct val="100000"/>
                        </a:lnSpc>
                        <a:spcBef>
                          <a:spcPts val="60"/>
                        </a:spcBef>
                      </a:pPr>
                      <a:r>
                        <a:rPr sz="1100" spc="-5" dirty="0">
                          <a:latin typeface="Sylfaen"/>
                          <a:cs typeface="Sylfaen"/>
                        </a:rPr>
                        <a:t>თელავის</a:t>
                      </a:r>
                      <a:r>
                        <a:rPr sz="1100" spc="-35" dirty="0">
                          <a:latin typeface="Sylfaen"/>
                          <a:cs typeface="Sylfaen"/>
                        </a:rPr>
                        <a:t> </a:t>
                      </a:r>
                      <a:r>
                        <a:rPr sz="1100" spc="-65" dirty="0">
                          <a:latin typeface="Sylfaen"/>
                          <a:cs typeface="Sylfaen"/>
                        </a:rPr>
                        <a:t>მუნიციპალიტეტის</a:t>
                      </a:r>
                      <a:r>
                        <a:rPr sz="1100" spc="-15" dirty="0">
                          <a:latin typeface="Sylfaen"/>
                          <a:cs typeface="Sylfaen"/>
                        </a:rPr>
                        <a:t> </a:t>
                      </a:r>
                      <a:r>
                        <a:rPr sz="1100" spc="-40" dirty="0">
                          <a:latin typeface="Sylfaen"/>
                          <a:cs typeface="Sylfaen"/>
                        </a:rPr>
                        <a:t>ტერიტორიაზე</a:t>
                      </a:r>
                      <a:r>
                        <a:rPr sz="1100" spc="-20" dirty="0">
                          <a:latin typeface="Sylfaen"/>
                          <a:cs typeface="Sylfaen"/>
                        </a:rPr>
                        <a:t> </a:t>
                      </a:r>
                      <a:r>
                        <a:rPr sz="1100" spc="-50" dirty="0">
                          <a:latin typeface="Sylfaen"/>
                          <a:cs typeface="Sylfaen"/>
                        </a:rPr>
                        <a:t>თვითნებურად</a:t>
                      </a:r>
                      <a:r>
                        <a:rPr sz="1100" spc="-20" dirty="0">
                          <a:latin typeface="Sylfaen"/>
                          <a:cs typeface="Sylfaen"/>
                        </a:rPr>
                        <a:t> </a:t>
                      </a:r>
                      <a:r>
                        <a:rPr sz="1100" spc="-25" dirty="0">
                          <a:latin typeface="Sylfaen"/>
                          <a:cs typeface="Sylfaen"/>
                        </a:rPr>
                        <a:t>დაკავებულ </a:t>
                      </a:r>
                      <a:r>
                        <a:rPr sz="1100" spc="-65" dirty="0">
                          <a:latin typeface="Sylfaen"/>
                          <a:cs typeface="Sylfaen"/>
                        </a:rPr>
                        <a:t>მიწაზე</a:t>
                      </a:r>
                      <a:r>
                        <a:rPr sz="1100" spc="-15" dirty="0">
                          <a:latin typeface="Sylfaen"/>
                          <a:cs typeface="Sylfaen"/>
                        </a:rPr>
                        <a:t> </a:t>
                      </a:r>
                      <a:r>
                        <a:rPr sz="1100" spc="-40" dirty="0">
                          <a:latin typeface="Sylfaen"/>
                          <a:cs typeface="Sylfaen"/>
                        </a:rPr>
                        <a:t>საკუთრების</a:t>
                      </a:r>
                      <a:endParaRPr sz="1100">
                        <a:latin typeface="Sylfaen"/>
                        <a:cs typeface="Sylfaen"/>
                      </a:endParaRPr>
                    </a:p>
                    <a:p>
                      <a:pPr marL="68580">
                        <a:lnSpc>
                          <a:spcPct val="100000"/>
                        </a:lnSpc>
                        <a:spcBef>
                          <a:spcPts val="229"/>
                        </a:spcBef>
                      </a:pPr>
                      <a:r>
                        <a:rPr sz="1100" dirty="0">
                          <a:latin typeface="Sylfaen"/>
                          <a:cs typeface="Sylfaen"/>
                        </a:rPr>
                        <a:t>აღიარების</a:t>
                      </a:r>
                      <a:r>
                        <a:rPr sz="1100" spc="-60" dirty="0">
                          <a:latin typeface="Sylfaen"/>
                          <a:cs typeface="Sylfaen"/>
                        </a:rPr>
                        <a:t> </a:t>
                      </a:r>
                      <a:r>
                        <a:rPr sz="1100" spc="-20" dirty="0">
                          <a:latin typeface="Sylfaen"/>
                          <a:cs typeface="Sylfaen"/>
                        </a:rPr>
                        <a:t>კომისია</a:t>
                      </a:r>
                      <a:endParaRPr sz="1100">
                        <a:latin typeface="Sylfaen"/>
                        <a:cs typeface="Sylfaen"/>
                      </a:endParaRPr>
                    </a:p>
                  </a:txBody>
                  <a:tcPr marL="0" marR="0" marT="7620" marB="0">
                    <a:lnL w="6350">
                      <a:solidFill>
                        <a:srgbClr val="9CC2E4"/>
                      </a:solidFill>
                      <a:prstDash val="solid"/>
                    </a:lnL>
                    <a:lnT w="6350">
                      <a:solidFill>
                        <a:srgbClr val="9CC2E4"/>
                      </a:solidFill>
                      <a:prstDash val="solid"/>
                    </a:lnT>
                    <a:lnB w="6350">
                      <a:solidFill>
                        <a:srgbClr val="9CC2E4"/>
                      </a:solidFill>
                      <a:prstDash val="solid"/>
                    </a:lnB>
                    <a:solidFill>
                      <a:srgbClr val="DEEAF6"/>
                    </a:solidFill>
                  </a:tcPr>
                </a:tc>
                <a:tc>
                  <a:txBody>
                    <a:bodyPr/>
                    <a:lstStyle/>
                    <a:p>
                      <a:pPr marL="184150">
                        <a:lnSpc>
                          <a:spcPts val="1275"/>
                        </a:lnSpc>
                      </a:pPr>
                      <a:r>
                        <a:rPr lang="en-US" sz="1100" b="0" spc="-5" dirty="0" smtClean="0">
                          <a:latin typeface="Calibri Light"/>
                          <a:cs typeface="Calibri Light"/>
                        </a:rPr>
                        <a:t>250</a:t>
                      </a:r>
                      <a:endParaRPr sz="1100" dirty="0">
                        <a:latin typeface="Calibri Light"/>
                        <a:cs typeface="Calibri Light"/>
                      </a:endParaRPr>
                    </a:p>
                  </a:txBody>
                  <a:tcPr marL="0" marR="0" marT="0" marB="0">
                    <a:lnR w="9525">
                      <a:solidFill>
                        <a:srgbClr val="9CC2E4"/>
                      </a:solidFill>
                      <a:prstDash val="solid"/>
                    </a:lnR>
                    <a:lnT w="6350">
                      <a:solidFill>
                        <a:srgbClr val="9CC2E4"/>
                      </a:solidFill>
                      <a:prstDash val="solid"/>
                    </a:lnT>
                    <a:lnB w="6350">
                      <a:solidFill>
                        <a:srgbClr val="9CC2E4"/>
                      </a:solidFill>
                      <a:prstDash val="solid"/>
                    </a:lnB>
                    <a:solidFill>
                      <a:srgbClr val="DEEAF6"/>
                    </a:solidFill>
                  </a:tcPr>
                </a:tc>
              </a:tr>
              <a:tr h="200660">
                <a:tc>
                  <a:txBody>
                    <a:bodyPr/>
                    <a:lstStyle/>
                    <a:p>
                      <a:pPr marL="68580">
                        <a:lnSpc>
                          <a:spcPct val="100000"/>
                        </a:lnSpc>
                        <a:spcBef>
                          <a:spcPts val="60"/>
                        </a:spcBef>
                      </a:pPr>
                      <a:r>
                        <a:rPr sz="1100" b="1" spc="-25" dirty="0">
                          <a:latin typeface="Sylfaen"/>
                          <a:cs typeface="Sylfaen"/>
                        </a:rPr>
                        <a:t>სულ</a:t>
                      </a:r>
                      <a:r>
                        <a:rPr sz="1100" b="0" spc="-25" dirty="0">
                          <a:latin typeface="Calibri Light"/>
                          <a:cs typeface="Calibri Light"/>
                        </a:rPr>
                        <a:t>:</a:t>
                      </a:r>
                      <a:endParaRPr sz="1100">
                        <a:latin typeface="Calibri Light"/>
                        <a:cs typeface="Calibri Light"/>
                      </a:endParaRPr>
                    </a:p>
                  </a:txBody>
                  <a:tcPr marL="0" marR="0" marT="7620" marB="0">
                    <a:lnL w="6350">
                      <a:solidFill>
                        <a:srgbClr val="9CC2E4"/>
                      </a:solidFill>
                      <a:prstDash val="solid"/>
                    </a:lnL>
                    <a:lnT w="6350">
                      <a:solidFill>
                        <a:srgbClr val="9CC2E4"/>
                      </a:solidFill>
                      <a:prstDash val="solid"/>
                    </a:lnT>
                    <a:lnB w="6350">
                      <a:solidFill>
                        <a:srgbClr val="9CC2E4"/>
                      </a:solidFill>
                      <a:prstDash val="solid"/>
                    </a:lnB>
                  </a:tcPr>
                </a:tc>
                <a:tc>
                  <a:txBody>
                    <a:bodyPr/>
                    <a:lstStyle/>
                    <a:p>
                      <a:pPr marL="184150">
                        <a:lnSpc>
                          <a:spcPts val="1275"/>
                        </a:lnSpc>
                      </a:pPr>
                      <a:r>
                        <a:rPr lang="en-US" sz="1100" b="0" spc="-5" dirty="0" smtClean="0">
                          <a:latin typeface="Calibri Light"/>
                          <a:cs typeface="Calibri Light"/>
                        </a:rPr>
                        <a:t>10000</a:t>
                      </a:r>
                      <a:endParaRPr sz="1100" dirty="0">
                        <a:latin typeface="Calibri Light"/>
                        <a:cs typeface="Calibri Light"/>
                      </a:endParaRPr>
                    </a:p>
                  </a:txBody>
                  <a:tcPr marL="0" marR="0" marT="0" marB="0">
                    <a:lnR w="9525">
                      <a:solidFill>
                        <a:srgbClr val="9CC2E4"/>
                      </a:solidFill>
                      <a:prstDash val="solid"/>
                    </a:lnR>
                    <a:lnT w="6350">
                      <a:solidFill>
                        <a:srgbClr val="9CC2E4"/>
                      </a:solidFill>
                      <a:prstDash val="solid"/>
                    </a:lnT>
                    <a:lnB w="6350">
                      <a:solidFill>
                        <a:srgbClr val="9CC2E4"/>
                      </a:solidFill>
                      <a:prstDash val="solid"/>
                    </a:lnB>
                  </a:tcPr>
                </a:tc>
              </a:tr>
            </a:tbl>
          </a:graphicData>
        </a:graphic>
      </p:graphicFrame>
      <p:graphicFrame>
        <p:nvGraphicFramePr>
          <p:cNvPr id="4" name="object 4"/>
          <p:cNvGraphicFramePr>
            <a:graphicFrameLocks noGrp="1"/>
          </p:cNvGraphicFramePr>
          <p:nvPr>
            <p:extLst>
              <p:ext uri="{D42A27DB-BD31-4B8C-83A1-F6EECF244321}">
                <p14:modId xmlns:p14="http://schemas.microsoft.com/office/powerpoint/2010/main" val="3230140727"/>
              </p:ext>
            </p:extLst>
          </p:nvPr>
        </p:nvGraphicFramePr>
        <p:xfrm>
          <a:off x="685800" y="4716144"/>
          <a:ext cx="2253614" cy="1883411"/>
        </p:xfrm>
        <a:graphic>
          <a:graphicData uri="http://schemas.openxmlformats.org/drawingml/2006/table">
            <a:tbl>
              <a:tblPr firstRow="1" bandRow="1">
                <a:tableStyleId>{2D5ABB26-0587-4C30-8999-92F81FD0307C}</a:tableStyleId>
              </a:tblPr>
              <a:tblGrid>
                <a:gridCol w="1499870"/>
                <a:gridCol w="753744"/>
              </a:tblGrid>
              <a:tr h="208279">
                <a:tc gridSpan="2">
                  <a:txBody>
                    <a:bodyPr/>
                    <a:lstStyle/>
                    <a:p>
                      <a:pPr marL="193040">
                        <a:lnSpc>
                          <a:spcPct val="100000"/>
                        </a:lnSpc>
                        <a:spcBef>
                          <a:spcPts val="85"/>
                        </a:spcBef>
                      </a:pPr>
                      <a:r>
                        <a:rPr sz="1100" b="1" spc="-10" dirty="0">
                          <a:solidFill>
                            <a:srgbClr val="FFFFFF"/>
                          </a:solidFill>
                          <a:latin typeface="Sylfaen"/>
                          <a:cs typeface="Sylfaen"/>
                        </a:rPr>
                        <a:t>ბრძანებები</a:t>
                      </a:r>
                      <a:endParaRPr sz="1100" dirty="0">
                        <a:latin typeface="Sylfaen"/>
                        <a:cs typeface="Sylfaen"/>
                      </a:endParaRPr>
                    </a:p>
                  </a:txBody>
                  <a:tcPr marL="0" marR="0" marT="10795" marB="0">
                    <a:solidFill>
                      <a:srgbClr val="A4A4A4"/>
                    </a:solidFill>
                  </a:tcPr>
                </a:tc>
                <a:tc hMerge="1">
                  <a:txBody>
                    <a:bodyPr/>
                    <a:lstStyle/>
                    <a:p>
                      <a:endParaRPr/>
                    </a:p>
                  </a:txBody>
                  <a:tcPr marL="0" marR="0" marT="0" marB="0"/>
                </a:tc>
              </a:tr>
              <a:tr h="198120">
                <a:tc>
                  <a:txBody>
                    <a:bodyPr/>
                    <a:lstStyle/>
                    <a:p>
                      <a:pPr marL="100330">
                        <a:lnSpc>
                          <a:spcPct val="100000"/>
                        </a:lnSpc>
                        <a:spcBef>
                          <a:spcPts val="40"/>
                        </a:spcBef>
                      </a:pPr>
                      <a:r>
                        <a:rPr sz="1100" b="1" spc="-15" dirty="0">
                          <a:latin typeface="Sylfaen"/>
                          <a:cs typeface="Sylfaen"/>
                        </a:rPr>
                        <a:t>სხვადასხვა</a:t>
                      </a:r>
                      <a:endParaRPr sz="1100" dirty="0">
                        <a:latin typeface="Sylfaen"/>
                        <a:cs typeface="Sylfaen"/>
                      </a:endParaRPr>
                    </a:p>
                  </a:txBody>
                  <a:tcPr marL="0" marR="0" marT="5080" marB="0">
                    <a:lnL w="6350">
                      <a:solidFill>
                        <a:srgbClr val="C8C8C8"/>
                      </a:solidFill>
                      <a:prstDash val="solid"/>
                    </a:lnL>
                    <a:lnB w="6350">
                      <a:solidFill>
                        <a:srgbClr val="C8C8C8"/>
                      </a:solidFill>
                      <a:prstDash val="solid"/>
                    </a:lnB>
                    <a:solidFill>
                      <a:srgbClr val="ECECEC"/>
                    </a:solidFill>
                  </a:tcPr>
                </a:tc>
                <a:tc>
                  <a:txBody>
                    <a:bodyPr/>
                    <a:lstStyle/>
                    <a:p>
                      <a:pPr marL="280035">
                        <a:lnSpc>
                          <a:spcPts val="1250"/>
                        </a:lnSpc>
                      </a:pPr>
                      <a:r>
                        <a:rPr lang="en-US" sz="1100" b="0" spc="-5" dirty="0" smtClean="0">
                          <a:latin typeface="Calibri Light"/>
                          <a:cs typeface="Calibri Light"/>
                        </a:rPr>
                        <a:t>414</a:t>
                      </a:r>
                      <a:endParaRPr sz="1100" dirty="0">
                        <a:latin typeface="Calibri Light"/>
                        <a:cs typeface="Calibri Light"/>
                      </a:endParaRPr>
                    </a:p>
                  </a:txBody>
                  <a:tcPr marL="0" marR="0" marT="0" marB="0">
                    <a:lnR w="6350">
                      <a:solidFill>
                        <a:srgbClr val="C8C8C8"/>
                      </a:solidFill>
                      <a:prstDash val="solid"/>
                    </a:lnR>
                    <a:lnB w="6350">
                      <a:solidFill>
                        <a:srgbClr val="C8C8C8"/>
                      </a:solidFill>
                      <a:prstDash val="solid"/>
                    </a:lnB>
                    <a:solidFill>
                      <a:srgbClr val="ECECEC"/>
                    </a:solidFill>
                  </a:tcPr>
                </a:tc>
              </a:tr>
              <a:tr h="202565">
                <a:tc>
                  <a:txBody>
                    <a:bodyPr/>
                    <a:lstStyle/>
                    <a:p>
                      <a:pPr marL="68580">
                        <a:lnSpc>
                          <a:spcPct val="100000"/>
                        </a:lnSpc>
                        <a:spcBef>
                          <a:spcPts val="75"/>
                        </a:spcBef>
                      </a:pPr>
                      <a:r>
                        <a:rPr sz="1100" b="1" spc="-10" dirty="0">
                          <a:latin typeface="Sylfaen"/>
                          <a:cs typeface="Sylfaen"/>
                        </a:rPr>
                        <a:t>სოციალური</a:t>
                      </a:r>
                      <a:endParaRPr sz="1100">
                        <a:latin typeface="Sylfaen"/>
                        <a:cs typeface="Sylfaen"/>
                      </a:endParaRPr>
                    </a:p>
                  </a:txBody>
                  <a:tcPr marL="0" marR="0" marT="9525" marB="0">
                    <a:lnL w="6350">
                      <a:solidFill>
                        <a:srgbClr val="C8C8C8"/>
                      </a:solidFill>
                      <a:prstDash val="solid"/>
                    </a:lnL>
                    <a:lnT w="6350">
                      <a:solidFill>
                        <a:srgbClr val="C8C8C8"/>
                      </a:solidFill>
                      <a:prstDash val="solid"/>
                    </a:lnT>
                    <a:lnB w="6350">
                      <a:solidFill>
                        <a:srgbClr val="C8C8C8"/>
                      </a:solidFill>
                      <a:prstDash val="solid"/>
                    </a:lnB>
                  </a:tcPr>
                </a:tc>
                <a:tc>
                  <a:txBody>
                    <a:bodyPr/>
                    <a:lstStyle/>
                    <a:p>
                      <a:pPr marL="280035">
                        <a:lnSpc>
                          <a:spcPts val="1290"/>
                        </a:lnSpc>
                      </a:pPr>
                      <a:r>
                        <a:rPr lang="en-US" sz="1100" b="0" spc="-5" dirty="0" smtClean="0">
                          <a:latin typeface="Calibri Light"/>
                          <a:cs typeface="Calibri Light"/>
                        </a:rPr>
                        <a:t>690</a:t>
                      </a:r>
                      <a:endParaRPr sz="1100" dirty="0">
                        <a:latin typeface="Calibri Light"/>
                        <a:cs typeface="Calibri Light"/>
                      </a:endParaRPr>
                    </a:p>
                  </a:txBody>
                  <a:tcPr marL="0" marR="0" marT="0" marB="0">
                    <a:lnR w="6350">
                      <a:solidFill>
                        <a:srgbClr val="C8C8C8"/>
                      </a:solidFill>
                      <a:prstDash val="solid"/>
                    </a:lnR>
                    <a:lnT w="6350">
                      <a:solidFill>
                        <a:srgbClr val="C8C8C8"/>
                      </a:solidFill>
                      <a:prstDash val="solid"/>
                    </a:lnT>
                    <a:lnB w="6350">
                      <a:solidFill>
                        <a:srgbClr val="C8C8C8"/>
                      </a:solidFill>
                      <a:prstDash val="solid"/>
                    </a:lnB>
                  </a:tcPr>
                </a:tc>
              </a:tr>
              <a:tr h="202565">
                <a:tc>
                  <a:txBody>
                    <a:bodyPr/>
                    <a:lstStyle/>
                    <a:p>
                      <a:pPr marL="68580">
                        <a:lnSpc>
                          <a:spcPct val="100000"/>
                        </a:lnSpc>
                        <a:spcBef>
                          <a:spcPts val="65"/>
                        </a:spcBef>
                      </a:pPr>
                      <a:r>
                        <a:rPr sz="1100" b="1" spc="-20" dirty="0">
                          <a:latin typeface="Sylfaen"/>
                          <a:cs typeface="Sylfaen"/>
                        </a:rPr>
                        <a:t>ინფრასტრუქტურა</a:t>
                      </a:r>
                      <a:endParaRPr sz="1100" dirty="0">
                        <a:latin typeface="Sylfaen"/>
                        <a:cs typeface="Sylfaen"/>
                      </a:endParaRPr>
                    </a:p>
                  </a:txBody>
                  <a:tcPr marL="0" marR="0" marT="8255" marB="0">
                    <a:lnL w="6350">
                      <a:solidFill>
                        <a:srgbClr val="C8C8C8"/>
                      </a:solidFill>
                      <a:prstDash val="solid"/>
                    </a:lnL>
                    <a:lnT w="6350">
                      <a:solidFill>
                        <a:srgbClr val="C8C8C8"/>
                      </a:solidFill>
                      <a:prstDash val="solid"/>
                    </a:lnT>
                    <a:lnB w="6350">
                      <a:solidFill>
                        <a:srgbClr val="C8C8C8"/>
                      </a:solidFill>
                      <a:prstDash val="solid"/>
                    </a:lnB>
                    <a:solidFill>
                      <a:srgbClr val="ECECEC"/>
                    </a:solidFill>
                  </a:tcPr>
                </a:tc>
                <a:tc>
                  <a:txBody>
                    <a:bodyPr/>
                    <a:lstStyle/>
                    <a:p>
                      <a:pPr marL="280035">
                        <a:lnSpc>
                          <a:spcPts val="1280"/>
                        </a:lnSpc>
                      </a:pPr>
                      <a:r>
                        <a:rPr lang="en-US" sz="1100" b="0" spc="-5" dirty="0" smtClean="0">
                          <a:latin typeface="Calibri Light"/>
                          <a:cs typeface="Calibri Light"/>
                        </a:rPr>
                        <a:t>211</a:t>
                      </a:r>
                      <a:endParaRPr sz="1100" dirty="0">
                        <a:latin typeface="Calibri Light"/>
                        <a:cs typeface="Calibri Light"/>
                      </a:endParaRPr>
                    </a:p>
                  </a:txBody>
                  <a:tcPr marL="0" marR="0" marT="0" marB="0">
                    <a:lnR w="6350">
                      <a:solidFill>
                        <a:srgbClr val="C8C8C8"/>
                      </a:solidFill>
                      <a:prstDash val="solid"/>
                    </a:lnR>
                    <a:lnT w="6350">
                      <a:solidFill>
                        <a:srgbClr val="C8C8C8"/>
                      </a:solidFill>
                      <a:prstDash val="solid"/>
                    </a:lnT>
                    <a:lnB w="6350">
                      <a:solidFill>
                        <a:srgbClr val="C8C8C8"/>
                      </a:solidFill>
                      <a:prstDash val="solid"/>
                    </a:lnB>
                    <a:solidFill>
                      <a:srgbClr val="ECECEC"/>
                    </a:solidFill>
                  </a:tcPr>
                </a:tc>
              </a:tr>
              <a:tr h="263527">
                <a:tc>
                  <a:txBody>
                    <a:bodyPr/>
                    <a:lstStyle/>
                    <a:p>
                      <a:pPr marL="68580">
                        <a:lnSpc>
                          <a:spcPct val="100000"/>
                        </a:lnSpc>
                        <a:spcBef>
                          <a:spcPts val="60"/>
                        </a:spcBef>
                      </a:pPr>
                      <a:r>
                        <a:rPr sz="1100" b="1" spc="-20" dirty="0">
                          <a:latin typeface="Sylfaen"/>
                          <a:cs typeface="Sylfaen"/>
                        </a:rPr>
                        <a:t>ექსპლუატაცია</a:t>
                      </a:r>
                      <a:endParaRPr sz="1100">
                        <a:latin typeface="Sylfaen"/>
                        <a:cs typeface="Sylfaen"/>
                      </a:endParaRPr>
                    </a:p>
                  </a:txBody>
                  <a:tcPr marL="0" marR="0" marT="7620" marB="0">
                    <a:lnL w="6350">
                      <a:solidFill>
                        <a:srgbClr val="C8C8C8"/>
                      </a:solidFill>
                      <a:prstDash val="solid"/>
                    </a:lnL>
                    <a:lnT w="6350">
                      <a:solidFill>
                        <a:srgbClr val="C8C8C8"/>
                      </a:solidFill>
                      <a:prstDash val="solid"/>
                    </a:lnT>
                    <a:lnB w="6350">
                      <a:solidFill>
                        <a:srgbClr val="C8C8C8"/>
                      </a:solidFill>
                      <a:prstDash val="solid"/>
                    </a:lnB>
                  </a:tcPr>
                </a:tc>
                <a:tc>
                  <a:txBody>
                    <a:bodyPr/>
                    <a:lstStyle/>
                    <a:p>
                      <a:pPr marL="280035">
                        <a:lnSpc>
                          <a:spcPts val="1275"/>
                        </a:lnSpc>
                      </a:pPr>
                      <a:r>
                        <a:rPr lang="en-US" sz="1100" b="0" dirty="0" smtClean="0">
                          <a:latin typeface="Calibri Light"/>
                          <a:cs typeface="Calibri Light"/>
                        </a:rPr>
                        <a:t>90</a:t>
                      </a:r>
                      <a:endParaRPr sz="1100" dirty="0">
                        <a:latin typeface="Calibri Light"/>
                        <a:cs typeface="Calibri Light"/>
                      </a:endParaRPr>
                    </a:p>
                  </a:txBody>
                  <a:tcPr marL="0" marR="0" marT="0" marB="0">
                    <a:lnR w="6350">
                      <a:solidFill>
                        <a:srgbClr val="C8C8C8"/>
                      </a:solidFill>
                      <a:prstDash val="solid"/>
                    </a:lnR>
                    <a:lnT w="6350">
                      <a:solidFill>
                        <a:srgbClr val="C8C8C8"/>
                      </a:solidFill>
                      <a:prstDash val="solid"/>
                    </a:lnT>
                    <a:lnB w="6350">
                      <a:solidFill>
                        <a:srgbClr val="C8C8C8"/>
                      </a:solidFill>
                      <a:prstDash val="solid"/>
                    </a:lnB>
                  </a:tcPr>
                </a:tc>
              </a:tr>
              <a:tr h="200660">
                <a:tc>
                  <a:txBody>
                    <a:bodyPr/>
                    <a:lstStyle/>
                    <a:p>
                      <a:pPr marL="68580">
                        <a:lnSpc>
                          <a:spcPct val="100000"/>
                        </a:lnSpc>
                        <a:spcBef>
                          <a:spcPts val="65"/>
                        </a:spcBef>
                      </a:pPr>
                      <a:r>
                        <a:rPr sz="1100" b="1" spc="-5" dirty="0">
                          <a:latin typeface="Sylfaen"/>
                          <a:cs typeface="Sylfaen"/>
                        </a:rPr>
                        <a:t>კადრები</a:t>
                      </a:r>
                      <a:endParaRPr sz="1100">
                        <a:latin typeface="Sylfaen"/>
                        <a:cs typeface="Sylfaen"/>
                      </a:endParaRPr>
                    </a:p>
                  </a:txBody>
                  <a:tcPr marL="0" marR="0" marT="8255" marB="0">
                    <a:lnL w="6350">
                      <a:solidFill>
                        <a:srgbClr val="C8C8C8"/>
                      </a:solidFill>
                      <a:prstDash val="solid"/>
                    </a:lnL>
                    <a:lnT w="6350">
                      <a:solidFill>
                        <a:srgbClr val="C8C8C8"/>
                      </a:solidFill>
                      <a:prstDash val="solid"/>
                    </a:lnT>
                    <a:lnB w="6350">
                      <a:solidFill>
                        <a:srgbClr val="C8C8C8"/>
                      </a:solidFill>
                      <a:prstDash val="solid"/>
                    </a:lnB>
                    <a:solidFill>
                      <a:srgbClr val="ECECEC"/>
                    </a:solidFill>
                  </a:tcPr>
                </a:tc>
                <a:tc>
                  <a:txBody>
                    <a:bodyPr/>
                    <a:lstStyle/>
                    <a:p>
                      <a:pPr marL="280035">
                        <a:lnSpc>
                          <a:spcPts val="1275"/>
                        </a:lnSpc>
                      </a:pPr>
                      <a:r>
                        <a:rPr lang="en-US" sz="1100" b="0" dirty="0" smtClean="0">
                          <a:latin typeface="Calibri Light"/>
                          <a:cs typeface="Calibri Light"/>
                        </a:rPr>
                        <a:t>65</a:t>
                      </a:r>
                      <a:endParaRPr sz="1100" dirty="0">
                        <a:latin typeface="Calibri Light"/>
                        <a:cs typeface="Calibri Light"/>
                      </a:endParaRPr>
                    </a:p>
                  </a:txBody>
                  <a:tcPr marL="0" marR="0" marT="0" marB="0">
                    <a:lnR w="6350">
                      <a:solidFill>
                        <a:srgbClr val="C8C8C8"/>
                      </a:solidFill>
                      <a:prstDash val="solid"/>
                    </a:lnR>
                    <a:lnT w="6350">
                      <a:solidFill>
                        <a:srgbClr val="C8C8C8"/>
                      </a:solidFill>
                      <a:prstDash val="solid"/>
                    </a:lnT>
                    <a:lnB w="6350">
                      <a:solidFill>
                        <a:srgbClr val="C8C8C8"/>
                      </a:solidFill>
                      <a:prstDash val="solid"/>
                    </a:lnB>
                    <a:solidFill>
                      <a:srgbClr val="ECECEC"/>
                    </a:solidFill>
                  </a:tcPr>
                </a:tc>
              </a:tr>
              <a:tr h="202565">
                <a:tc>
                  <a:txBody>
                    <a:bodyPr/>
                    <a:lstStyle/>
                    <a:p>
                      <a:pPr marL="68580">
                        <a:lnSpc>
                          <a:spcPct val="100000"/>
                        </a:lnSpc>
                        <a:spcBef>
                          <a:spcPts val="75"/>
                        </a:spcBef>
                      </a:pPr>
                      <a:r>
                        <a:rPr sz="1100" b="1" spc="-20" dirty="0">
                          <a:latin typeface="Sylfaen"/>
                          <a:cs typeface="Sylfaen"/>
                        </a:rPr>
                        <a:t>შვებულება</a:t>
                      </a:r>
                      <a:endParaRPr sz="1100">
                        <a:latin typeface="Sylfaen"/>
                        <a:cs typeface="Sylfaen"/>
                      </a:endParaRPr>
                    </a:p>
                  </a:txBody>
                  <a:tcPr marL="0" marR="0" marT="9525" marB="0">
                    <a:lnL w="6350">
                      <a:solidFill>
                        <a:srgbClr val="C8C8C8"/>
                      </a:solidFill>
                      <a:prstDash val="solid"/>
                    </a:lnL>
                    <a:lnT w="6350">
                      <a:solidFill>
                        <a:srgbClr val="C8C8C8"/>
                      </a:solidFill>
                      <a:prstDash val="solid"/>
                    </a:lnT>
                    <a:lnB w="6350">
                      <a:solidFill>
                        <a:srgbClr val="C8C8C8"/>
                      </a:solidFill>
                      <a:prstDash val="solid"/>
                    </a:lnB>
                  </a:tcPr>
                </a:tc>
                <a:tc>
                  <a:txBody>
                    <a:bodyPr/>
                    <a:lstStyle/>
                    <a:p>
                      <a:pPr marL="280035">
                        <a:lnSpc>
                          <a:spcPts val="1290"/>
                        </a:lnSpc>
                      </a:pPr>
                      <a:r>
                        <a:rPr lang="en-US" sz="1100" b="0" spc="-5" dirty="0" smtClean="0">
                          <a:latin typeface="Calibri Light"/>
                          <a:cs typeface="Calibri Light"/>
                        </a:rPr>
                        <a:t>276</a:t>
                      </a:r>
                      <a:endParaRPr sz="1100" dirty="0">
                        <a:latin typeface="Calibri Light"/>
                        <a:cs typeface="Calibri Light"/>
                      </a:endParaRPr>
                    </a:p>
                  </a:txBody>
                  <a:tcPr marL="0" marR="0" marT="0" marB="0">
                    <a:lnR w="6350">
                      <a:solidFill>
                        <a:srgbClr val="C8C8C8"/>
                      </a:solidFill>
                      <a:prstDash val="solid"/>
                    </a:lnR>
                    <a:lnT w="6350">
                      <a:solidFill>
                        <a:srgbClr val="C8C8C8"/>
                      </a:solidFill>
                      <a:prstDash val="solid"/>
                    </a:lnT>
                    <a:lnB w="6350">
                      <a:solidFill>
                        <a:srgbClr val="C8C8C8"/>
                      </a:solidFill>
                      <a:prstDash val="solid"/>
                    </a:lnB>
                  </a:tcPr>
                </a:tc>
              </a:tr>
              <a:tr h="202565">
                <a:tc>
                  <a:txBody>
                    <a:bodyPr/>
                    <a:lstStyle/>
                    <a:p>
                      <a:pPr marL="68580">
                        <a:lnSpc>
                          <a:spcPct val="100000"/>
                        </a:lnSpc>
                        <a:spcBef>
                          <a:spcPts val="60"/>
                        </a:spcBef>
                      </a:pPr>
                      <a:r>
                        <a:rPr sz="1100" b="1" spc="-5" dirty="0">
                          <a:latin typeface="Sylfaen"/>
                          <a:cs typeface="Sylfaen"/>
                        </a:rPr>
                        <a:t>მივლინება</a:t>
                      </a:r>
                      <a:endParaRPr sz="1100">
                        <a:latin typeface="Sylfaen"/>
                        <a:cs typeface="Sylfaen"/>
                      </a:endParaRPr>
                    </a:p>
                  </a:txBody>
                  <a:tcPr marL="0" marR="0" marT="7620" marB="0">
                    <a:lnL w="6350">
                      <a:solidFill>
                        <a:srgbClr val="C8C8C8"/>
                      </a:solidFill>
                      <a:prstDash val="solid"/>
                    </a:lnL>
                    <a:lnT w="6350">
                      <a:solidFill>
                        <a:srgbClr val="C8C8C8"/>
                      </a:solidFill>
                      <a:prstDash val="solid"/>
                    </a:lnT>
                    <a:lnB w="6350">
                      <a:solidFill>
                        <a:srgbClr val="C8C8C8"/>
                      </a:solidFill>
                      <a:prstDash val="solid"/>
                    </a:lnB>
                    <a:solidFill>
                      <a:srgbClr val="ECECEC"/>
                    </a:solidFill>
                  </a:tcPr>
                </a:tc>
                <a:tc>
                  <a:txBody>
                    <a:bodyPr/>
                    <a:lstStyle/>
                    <a:p>
                      <a:pPr marL="280035">
                        <a:lnSpc>
                          <a:spcPts val="1275"/>
                        </a:lnSpc>
                      </a:pPr>
                      <a:r>
                        <a:rPr lang="en-US" sz="1100" b="0" dirty="0" smtClean="0">
                          <a:latin typeface="Calibri Light"/>
                          <a:cs typeface="Calibri Light"/>
                        </a:rPr>
                        <a:t>66</a:t>
                      </a:r>
                      <a:endParaRPr sz="1100" dirty="0">
                        <a:latin typeface="Calibri Light"/>
                        <a:cs typeface="Calibri Light"/>
                      </a:endParaRPr>
                    </a:p>
                  </a:txBody>
                  <a:tcPr marL="0" marR="0" marT="0" marB="0">
                    <a:lnR w="6350">
                      <a:solidFill>
                        <a:srgbClr val="C8C8C8"/>
                      </a:solidFill>
                      <a:prstDash val="solid"/>
                    </a:lnR>
                    <a:lnT w="6350">
                      <a:solidFill>
                        <a:srgbClr val="C8C8C8"/>
                      </a:solidFill>
                      <a:prstDash val="solid"/>
                    </a:lnT>
                    <a:lnB w="6350">
                      <a:solidFill>
                        <a:srgbClr val="C8C8C8"/>
                      </a:solidFill>
                      <a:prstDash val="solid"/>
                    </a:lnB>
                    <a:solidFill>
                      <a:srgbClr val="ECECEC"/>
                    </a:solidFill>
                  </a:tcPr>
                </a:tc>
              </a:tr>
              <a:tr h="202565">
                <a:tc>
                  <a:txBody>
                    <a:bodyPr/>
                    <a:lstStyle/>
                    <a:p>
                      <a:pPr marL="68580">
                        <a:lnSpc>
                          <a:spcPct val="100000"/>
                        </a:lnSpc>
                        <a:spcBef>
                          <a:spcPts val="60"/>
                        </a:spcBef>
                      </a:pPr>
                      <a:r>
                        <a:rPr sz="1100" b="1" spc="-25" dirty="0">
                          <a:latin typeface="Sylfaen"/>
                          <a:cs typeface="Sylfaen"/>
                        </a:rPr>
                        <a:t>სულ</a:t>
                      </a:r>
                      <a:r>
                        <a:rPr sz="1100" b="0" spc="-25" dirty="0">
                          <a:latin typeface="Calibri Light"/>
                          <a:cs typeface="Calibri Light"/>
                        </a:rPr>
                        <a:t>:</a:t>
                      </a:r>
                      <a:endParaRPr sz="1100">
                        <a:latin typeface="Calibri Light"/>
                        <a:cs typeface="Calibri Light"/>
                      </a:endParaRPr>
                    </a:p>
                  </a:txBody>
                  <a:tcPr marL="0" marR="0" marT="7620" marB="0">
                    <a:lnL w="6350">
                      <a:solidFill>
                        <a:srgbClr val="C8C8C8"/>
                      </a:solidFill>
                      <a:prstDash val="solid"/>
                    </a:lnL>
                    <a:lnT w="6350">
                      <a:solidFill>
                        <a:srgbClr val="C8C8C8"/>
                      </a:solidFill>
                      <a:prstDash val="solid"/>
                    </a:lnT>
                    <a:lnB w="6350">
                      <a:solidFill>
                        <a:srgbClr val="C8C8C8"/>
                      </a:solidFill>
                      <a:prstDash val="solid"/>
                    </a:lnB>
                  </a:tcPr>
                </a:tc>
                <a:tc>
                  <a:txBody>
                    <a:bodyPr/>
                    <a:lstStyle/>
                    <a:p>
                      <a:pPr marL="280035">
                        <a:lnSpc>
                          <a:spcPts val="1275"/>
                        </a:lnSpc>
                      </a:pPr>
                      <a:r>
                        <a:rPr lang="en-US" sz="1100" b="0" spc="-5" dirty="0" smtClean="0">
                          <a:latin typeface="Calibri Light"/>
                          <a:cs typeface="Calibri Light"/>
                        </a:rPr>
                        <a:t>1812</a:t>
                      </a:r>
                      <a:endParaRPr sz="1100" dirty="0">
                        <a:latin typeface="Calibri Light"/>
                        <a:cs typeface="Calibri Light"/>
                      </a:endParaRPr>
                    </a:p>
                  </a:txBody>
                  <a:tcPr marL="0" marR="0" marT="0" marB="0">
                    <a:lnR w="6350">
                      <a:solidFill>
                        <a:srgbClr val="C8C8C8"/>
                      </a:solidFill>
                      <a:prstDash val="solid"/>
                    </a:lnR>
                    <a:lnT w="6350">
                      <a:solidFill>
                        <a:srgbClr val="C8C8C8"/>
                      </a:solidFill>
                      <a:prstDash val="solid"/>
                    </a:lnT>
                    <a:lnB w="6350">
                      <a:solidFill>
                        <a:srgbClr val="C8C8C8"/>
                      </a:solidFill>
                      <a:prstDash val="solid"/>
                    </a:lnB>
                  </a:tcPr>
                </a:tc>
              </a:tr>
            </a:tbl>
          </a:graphicData>
        </a:graphic>
      </p:graphicFrame>
      <p:sp>
        <p:nvSpPr>
          <p:cNvPr id="5" name="object 5"/>
          <p:cNvSpPr/>
          <p:nvPr/>
        </p:nvSpPr>
        <p:spPr>
          <a:xfrm>
            <a:off x="4392803" y="4748148"/>
            <a:ext cx="4959985" cy="38100"/>
          </a:xfrm>
          <a:custGeom>
            <a:avLst/>
            <a:gdLst/>
            <a:ahLst/>
            <a:cxnLst/>
            <a:rect l="l" t="t" r="r" b="b"/>
            <a:pathLst>
              <a:path w="4959984" h="38100">
                <a:moveTo>
                  <a:pt x="4959985" y="0"/>
                </a:moveTo>
                <a:lnTo>
                  <a:pt x="0" y="0"/>
                </a:lnTo>
                <a:lnTo>
                  <a:pt x="0" y="38100"/>
                </a:lnTo>
                <a:lnTo>
                  <a:pt x="4959985" y="38100"/>
                </a:lnTo>
                <a:lnTo>
                  <a:pt x="4959985" y="0"/>
                </a:lnTo>
                <a:close/>
              </a:path>
            </a:pathLst>
          </a:custGeom>
          <a:solidFill>
            <a:srgbClr val="5B9BD4"/>
          </a:solidFill>
        </p:spPr>
        <p:txBody>
          <a:bodyPr wrap="square" lIns="0" tIns="0" rIns="0" bIns="0" rtlCol="0"/>
          <a:lstStyle/>
          <a:p>
            <a:endParaRPr/>
          </a:p>
        </p:txBody>
      </p:sp>
      <p:sp>
        <p:nvSpPr>
          <p:cNvPr id="6" name="object 6"/>
          <p:cNvSpPr txBox="1"/>
          <p:nvPr/>
        </p:nvSpPr>
        <p:spPr>
          <a:xfrm>
            <a:off x="4398390" y="4839683"/>
            <a:ext cx="4834890" cy="885755"/>
          </a:xfrm>
          <a:prstGeom prst="rect">
            <a:avLst/>
          </a:prstGeom>
        </p:spPr>
        <p:txBody>
          <a:bodyPr vert="horz" wrap="square" lIns="0" tIns="12065" rIns="0" bIns="0" rtlCol="0">
            <a:spAutoFit/>
          </a:bodyPr>
          <a:lstStyle/>
          <a:p>
            <a:pPr marL="12700" marR="5080">
              <a:lnSpc>
                <a:spcPct val="120000"/>
              </a:lnSpc>
              <a:spcBef>
                <a:spcPts val="95"/>
              </a:spcBef>
            </a:pPr>
            <a:r>
              <a:rPr sz="1150" i="1" spc="-35" dirty="0">
                <a:solidFill>
                  <a:srgbClr val="44536A"/>
                </a:solidFill>
                <a:latin typeface="Sylfaen"/>
                <a:cs typeface="Sylfaen"/>
              </a:rPr>
              <a:t>თელავის </a:t>
            </a:r>
            <a:r>
              <a:rPr sz="1150" i="1" spc="-95" dirty="0">
                <a:solidFill>
                  <a:srgbClr val="44536A"/>
                </a:solidFill>
                <a:latin typeface="Sylfaen"/>
                <a:cs typeface="Sylfaen"/>
              </a:rPr>
              <a:t>მუნიციპალიტეტის</a:t>
            </a:r>
            <a:r>
              <a:rPr sz="1150" i="1" spc="-90" dirty="0">
                <a:solidFill>
                  <a:srgbClr val="44536A"/>
                </a:solidFill>
                <a:latin typeface="Sylfaen"/>
                <a:cs typeface="Sylfaen"/>
              </a:rPr>
              <a:t> </a:t>
            </a:r>
            <a:r>
              <a:rPr sz="1150" i="1" spc="-70" dirty="0">
                <a:solidFill>
                  <a:srgbClr val="44536A"/>
                </a:solidFill>
                <a:latin typeface="Sylfaen"/>
                <a:cs typeface="Sylfaen"/>
              </a:rPr>
              <a:t>ტერიტორიაზე </a:t>
            </a:r>
            <a:r>
              <a:rPr sz="1150" i="1" spc="-80" dirty="0">
                <a:solidFill>
                  <a:srgbClr val="44536A"/>
                </a:solidFill>
                <a:latin typeface="Sylfaen"/>
                <a:cs typeface="Sylfaen"/>
              </a:rPr>
              <a:t>თვითნებურად</a:t>
            </a:r>
            <a:r>
              <a:rPr sz="1150" i="1" spc="-75" dirty="0">
                <a:solidFill>
                  <a:srgbClr val="44536A"/>
                </a:solidFill>
                <a:latin typeface="Sylfaen"/>
                <a:cs typeface="Sylfaen"/>
              </a:rPr>
              <a:t> </a:t>
            </a:r>
            <a:r>
              <a:rPr sz="1150" i="1" spc="-65" dirty="0">
                <a:solidFill>
                  <a:srgbClr val="44536A"/>
                </a:solidFill>
                <a:latin typeface="Sylfaen"/>
                <a:cs typeface="Sylfaen"/>
              </a:rPr>
              <a:t>დაკავებული </a:t>
            </a:r>
            <a:r>
              <a:rPr sz="1150" i="1" spc="-90" dirty="0">
                <a:solidFill>
                  <a:srgbClr val="44536A"/>
                </a:solidFill>
                <a:latin typeface="Sylfaen"/>
                <a:cs typeface="Sylfaen"/>
              </a:rPr>
              <a:t>მიწის </a:t>
            </a:r>
            <a:r>
              <a:rPr sz="1150" i="1" spc="-275" dirty="0">
                <a:solidFill>
                  <a:srgbClr val="44536A"/>
                </a:solidFill>
                <a:latin typeface="Sylfaen"/>
                <a:cs typeface="Sylfaen"/>
              </a:rPr>
              <a:t> </a:t>
            </a:r>
            <a:r>
              <a:rPr sz="1150" i="1" spc="-30" dirty="0">
                <a:solidFill>
                  <a:srgbClr val="44536A"/>
                </a:solidFill>
                <a:latin typeface="Sylfaen"/>
                <a:cs typeface="Sylfaen"/>
              </a:rPr>
              <a:t>აღიარების</a:t>
            </a:r>
            <a:r>
              <a:rPr sz="1150" i="1" spc="-20" dirty="0">
                <a:solidFill>
                  <a:srgbClr val="44536A"/>
                </a:solidFill>
                <a:latin typeface="Sylfaen"/>
                <a:cs typeface="Sylfaen"/>
              </a:rPr>
              <a:t> </a:t>
            </a:r>
            <a:r>
              <a:rPr sz="1150" i="1" spc="-45" dirty="0">
                <a:solidFill>
                  <a:srgbClr val="44536A"/>
                </a:solidFill>
                <a:latin typeface="Sylfaen"/>
                <a:cs typeface="Sylfaen"/>
              </a:rPr>
              <a:t>კომისია:</a:t>
            </a:r>
            <a:endParaRPr sz="1150" dirty="0">
              <a:latin typeface="Sylfaen"/>
              <a:cs typeface="Sylfaen"/>
            </a:endParaRPr>
          </a:p>
          <a:p>
            <a:pPr marL="12700" marR="3152775">
              <a:lnSpc>
                <a:spcPts val="1680"/>
              </a:lnSpc>
              <a:spcBef>
                <a:spcPts val="95"/>
              </a:spcBef>
            </a:pPr>
            <a:r>
              <a:rPr sz="1150" i="1" spc="-30" dirty="0">
                <a:solidFill>
                  <a:srgbClr val="44536A"/>
                </a:solidFill>
                <a:latin typeface="Sylfaen"/>
                <a:cs typeface="Sylfaen"/>
              </a:rPr>
              <a:t>განკარგულება</a:t>
            </a:r>
            <a:r>
              <a:rPr sz="1150" i="1" spc="-15" dirty="0">
                <a:solidFill>
                  <a:srgbClr val="44536A"/>
                </a:solidFill>
                <a:latin typeface="Sylfaen"/>
                <a:cs typeface="Sylfaen"/>
              </a:rPr>
              <a:t> </a:t>
            </a:r>
            <a:r>
              <a:rPr sz="1150" i="1" spc="-20" dirty="0">
                <a:solidFill>
                  <a:srgbClr val="44536A"/>
                </a:solidFill>
                <a:latin typeface="Sylfaen"/>
                <a:cs typeface="Sylfaen"/>
              </a:rPr>
              <a:t>-</a:t>
            </a:r>
            <a:r>
              <a:rPr sz="1150" i="1" spc="-15" dirty="0">
                <a:solidFill>
                  <a:srgbClr val="44536A"/>
                </a:solidFill>
                <a:latin typeface="Sylfaen"/>
                <a:cs typeface="Sylfaen"/>
              </a:rPr>
              <a:t> </a:t>
            </a:r>
            <a:r>
              <a:rPr lang="en-US" sz="1150" i="1" spc="-25" dirty="0" smtClean="0">
                <a:solidFill>
                  <a:srgbClr val="44536A"/>
                </a:solidFill>
                <a:latin typeface="Sylfaen"/>
                <a:cs typeface="Sylfaen"/>
              </a:rPr>
              <a:t>216</a:t>
            </a:r>
            <a:r>
              <a:rPr sz="1150" i="1" spc="-25" dirty="0" smtClean="0">
                <a:solidFill>
                  <a:srgbClr val="44536A"/>
                </a:solidFill>
                <a:latin typeface="Sylfaen"/>
                <a:cs typeface="Sylfaen"/>
              </a:rPr>
              <a:t> </a:t>
            </a:r>
            <a:r>
              <a:rPr sz="1150" i="1" spc="-20" dirty="0" smtClean="0">
                <a:solidFill>
                  <a:srgbClr val="44536A"/>
                </a:solidFill>
                <a:latin typeface="Sylfaen"/>
                <a:cs typeface="Sylfaen"/>
              </a:rPr>
              <a:t> </a:t>
            </a:r>
            <a:r>
              <a:rPr sz="1150" i="1" spc="-60" dirty="0">
                <a:solidFill>
                  <a:srgbClr val="44536A"/>
                </a:solidFill>
                <a:latin typeface="Sylfaen"/>
                <a:cs typeface="Sylfaen"/>
              </a:rPr>
              <a:t>ს</a:t>
            </a:r>
            <a:r>
              <a:rPr sz="1150" i="1" spc="20" dirty="0">
                <a:solidFill>
                  <a:srgbClr val="44536A"/>
                </a:solidFill>
                <a:latin typeface="Sylfaen"/>
                <a:cs typeface="Sylfaen"/>
              </a:rPr>
              <a:t>ა</a:t>
            </a:r>
            <a:r>
              <a:rPr sz="1150" i="1" spc="-35" dirty="0">
                <a:solidFill>
                  <a:srgbClr val="44536A"/>
                </a:solidFill>
                <a:latin typeface="Sylfaen"/>
                <a:cs typeface="Sylfaen"/>
              </a:rPr>
              <a:t>კ</a:t>
            </a:r>
            <a:r>
              <a:rPr sz="1150" i="1" spc="-310" dirty="0">
                <a:solidFill>
                  <a:srgbClr val="44536A"/>
                </a:solidFill>
                <a:latin typeface="Sylfaen"/>
                <a:cs typeface="Sylfaen"/>
              </a:rPr>
              <a:t>უ</a:t>
            </a:r>
            <a:r>
              <a:rPr sz="1150" i="1" spc="-20" dirty="0">
                <a:solidFill>
                  <a:srgbClr val="44536A"/>
                </a:solidFill>
                <a:latin typeface="Sylfaen"/>
                <a:cs typeface="Sylfaen"/>
              </a:rPr>
              <a:t>თრ</a:t>
            </a:r>
            <a:r>
              <a:rPr sz="1150" i="1" spc="-5" dirty="0">
                <a:solidFill>
                  <a:srgbClr val="44536A"/>
                </a:solidFill>
                <a:latin typeface="Sylfaen"/>
                <a:cs typeface="Sylfaen"/>
              </a:rPr>
              <a:t>ე</a:t>
            </a:r>
            <a:r>
              <a:rPr sz="1150" i="1" spc="-85" dirty="0">
                <a:solidFill>
                  <a:srgbClr val="44536A"/>
                </a:solidFill>
                <a:latin typeface="Sylfaen"/>
                <a:cs typeface="Sylfaen"/>
              </a:rPr>
              <a:t>ბის</a:t>
            </a:r>
            <a:r>
              <a:rPr sz="1150" i="1" spc="-20" dirty="0">
                <a:solidFill>
                  <a:srgbClr val="44536A"/>
                </a:solidFill>
                <a:latin typeface="Sylfaen"/>
                <a:cs typeface="Sylfaen"/>
              </a:rPr>
              <a:t> </a:t>
            </a:r>
            <a:r>
              <a:rPr sz="1150" i="1" spc="-45" dirty="0">
                <a:solidFill>
                  <a:srgbClr val="44536A"/>
                </a:solidFill>
                <a:latin typeface="Sylfaen"/>
                <a:cs typeface="Sylfaen"/>
              </a:rPr>
              <a:t>მ</a:t>
            </a:r>
            <a:r>
              <a:rPr sz="1150" i="1" spc="-10" dirty="0">
                <a:solidFill>
                  <a:srgbClr val="44536A"/>
                </a:solidFill>
                <a:latin typeface="Sylfaen"/>
                <a:cs typeface="Sylfaen"/>
              </a:rPr>
              <a:t>ო</a:t>
            </a:r>
            <a:r>
              <a:rPr sz="1150" i="1" spc="-20" dirty="0">
                <a:solidFill>
                  <a:srgbClr val="44536A"/>
                </a:solidFill>
                <a:latin typeface="Sylfaen"/>
                <a:cs typeface="Sylfaen"/>
              </a:rPr>
              <a:t>წ</a:t>
            </a:r>
            <a:r>
              <a:rPr sz="1150" i="1" spc="-45" dirty="0">
                <a:solidFill>
                  <a:srgbClr val="44536A"/>
                </a:solidFill>
                <a:latin typeface="Sylfaen"/>
                <a:cs typeface="Sylfaen"/>
              </a:rPr>
              <a:t>მ</a:t>
            </a:r>
            <a:r>
              <a:rPr sz="1150" i="1" spc="35" dirty="0">
                <a:solidFill>
                  <a:srgbClr val="44536A"/>
                </a:solidFill>
                <a:latin typeface="Sylfaen"/>
                <a:cs typeface="Sylfaen"/>
              </a:rPr>
              <a:t>ო</a:t>
            </a:r>
            <a:r>
              <a:rPr sz="1150" i="1" spc="-30" dirty="0">
                <a:solidFill>
                  <a:srgbClr val="44536A"/>
                </a:solidFill>
                <a:latin typeface="Sylfaen"/>
                <a:cs typeface="Sylfaen"/>
              </a:rPr>
              <a:t>ბა</a:t>
            </a:r>
            <a:r>
              <a:rPr sz="1150" i="1" spc="-5" dirty="0">
                <a:solidFill>
                  <a:srgbClr val="44536A"/>
                </a:solidFill>
                <a:latin typeface="Sylfaen"/>
                <a:cs typeface="Sylfaen"/>
              </a:rPr>
              <a:t> </a:t>
            </a:r>
            <a:r>
              <a:rPr sz="1150" i="1" spc="-20" dirty="0">
                <a:solidFill>
                  <a:srgbClr val="44536A"/>
                </a:solidFill>
                <a:latin typeface="Sylfaen"/>
                <a:cs typeface="Sylfaen"/>
              </a:rPr>
              <a:t>-</a:t>
            </a:r>
            <a:r>
              <a:rPr sz="1150" i="1" spc="-25" dirty="0">
                <a:solidFill>
                  <a:srgbClr val="44536A"/>
                </a:solidFill>
                <a:latin typeface="Sylfaen"/>
                <a:cs typeface="Sylfaen"/>
              </a:rPr>
              <a:t> </a:t>
            </a:r>
            <a:r>
              <a:rPr lang="en-US" sz="1150" i="1" spc="-40" dirty="0" smtClean="0">
                <a:solidFill>
                  <a:srgbClr val="44536A"/>
                </a:solidFill>
                <a:latin typeface="Sylfaen"/>
                <a:cs typeface="Sylfaen"/>
              </a:rPr>
              <a:t>163</a:t>
            </a:r>
            <a:endParaRPr sz="1150" dirty="0">
              <a:latin typeface="Sylfaen"/>
              <a:cs typeface="Sylfaen"/>
            </a:endParaRPr>
          </a:p>
        </p:txBody>
      </p:sp>
      <p:sp>
        <p:nvSpPr>
          <p:cNvPr id="7" name="object 7"/>
          <p:cNvSpPr/>
          <p:nvPr/>
        </p:nvSpPr>
        <p:spPr>
          <a:xfrm>
            <a:off x="4392803" y="5835141"/>
            <a:ext cx="4959985" cy="38100"/>
          </a:xfrm>
          <a:custGeom>
            <a:avLst/>
            <a:gdLst/>
            <a:ahLst/>
            <a:cxnLst/>
            <a:rect l="l" t="t" r="r" b="b"/>
            <a:pathLst>
              <a:path w="4959984" h="38100">
                <a:moveTo>
                  <a:pt x="4959985" y="0"/>
                </a:moveTo>
                <a:lnTo>
                  <a:pt x="0" y="0"/>
                </a:lnTo>
                <a:lnTo>
                  <a:pt x="0" y="38099"/>
                </a:lnTo>
                <a:lnTo>
                  <a:pt x="4959985" y="38099"/>
                </a:lnTo>
                <a:lnTo>
                  <a:pt x="4959985" y="0"/>
                </a:lnTo>
                <a:close/>
              </a:path>
            </a:pathLst>
          </a:custGeom>
          <a:solidFill>
            <a:srgbClr val="5B9BD4"/>
          </a:solidFill>
        </p:spPr>
        <p:txBody>
          <a:bodyPr wrap="square" lIns="0" tIns="0" rIns="0" bIns="0" rtlCol="0"/>
          <a:lstStyle/>
          <a:p>
            <a:endParaRPr/>
          </a:p>
        </p:txBody>
      </p:sp>
      <p:grpSp>
        <p:nvGrpSpPr>
          <p:cNvPr id="8" name="object 8"/>
          <p:cNvGrpSpPr/>
          <p:nvPr/>
        </p:nvGrpSpPr>
        <p:grpSpPr>
          <a:xfrm>
            <a:off x="3933444" y="6330696"/>
            <a:ext cx="3441700" cy="584200"/>
            <a:chOff x="3933444" y="6330696"/>
            <a:chExt cx="3441700" cy="584200"/>
          </a:xfrm>
        </p:grpSpPr>
        <p:sp>
          <p:nvSpPr>
            <p:cNvPr id="9" name="object 9"/>
            <p:cNvSpPr/>
            <p:nvPr/>
          </p:nvSpPr>
          <p:spPr>
            <a:xfrm>
              <a:off x="3939540" y="6336792"/>
              <a:ext cx="3429000" cy="571500"/>
            </a:xfrm>
            <a:custGeom>
              <a:avLst/>
              <a:gdLst/>
              <a:ahLst/>
              <a:cxnLst/>
              <a:rect l="l" t="t" r="r" b="b"/>
              <a:pathLst>
                <a:path w="3429000" h="571500">
                  <a:moveTo>
                    <a:pt x="3333750" y="0"/>
                  </a:moveTo>
                  <a:lnTo>
                    <a:pt x="95250" y="0"/>
                  </a:lnTo>
                  <a:lnTo>
                    <a:pt x="58185" y="7489"/>
                  </a:lnTo>
                  <a:lnTo>
                    <a:pt x="27908" y="27908"/>
                  </a:lnTo>
                  <a:lnTo>
                    <a:pt x="7489" y="58185"/>
                  </a:lnTo>
                  <a:lnTo>
                    <a:pt x="0" y="95250"/>
                  </a:lnTo>
                  <a:lnTo>
                    <a:pt x="0" y="476250"/>
                  </a:lnTo>
                  <a:lnTo>
                    <a:pt x="7489" y="513324"/>
                  </a:lnTo>
                  <a:lnTo>
                    <a:pt x="27908" y="543601"/>
                  </a:lnTo>
                  <a:lnTo>
                    <a:pt x="58185" y="564014"/>
                  </a:lnTo>
                  <a:lnTo>
                    <a:pt x="95250" y="571500"/>
                  </a:lnTo>
                  <a:lnTo>
                    <a:pt x="3333750" y="571500"/>
                  </a:lnTo>
                  <a:lnTo>
                    <a:pt x="3370814" y="564014"/>
                  </a:lnTo>
                  <a:lnTo>
                    <a:pt x="3401091" y="543601"/>
                  </a:lnTo>
                  <a:lnTo>
                    <a:pt x="3421510" y="513324"/>
                  </a:lnTo>
                  <a:lnTo>
                    <a:pt x="3429000" y="476250"/>
                  </a:lnTo>
                  <a:lnTo>
                    <a:pt x="3429000" y="95250"/>
                  </a:lnTo>
                  <a:lnTo>
                    <a:pt x="3421510" y="58185"/>
                  </a:lnTo>
                  <a:lnTo>
                    <a:pt x="3401091" y="27908"/>
                  </a:lnTo>
                  <a:lnTo>
                    <a:pt x="3370814" y="7489"/>
                  </a:lnTo>
                  <a:lnTo>
                    <a:pt x="3333750" y="0"/>
                  </a:lnTo>
                  <a:close/>
                </a:path>
              </a:pathLst>
            </a:custGeom>
            <a:solidFill>
              <a:srgbClr val="2E5496"/>
            </a:solidFill>
          </p:spPr>
          <p:txBody>
            <a:bodyPr wrap="square" lIns="0" tIns="0" rIns="0" bIns="0" rtlCol="0"/>
            <a:lstStyle/>
            <a:p>
              <a:endParaRPr/>
            </a:p>
          </p:txBody>
        </p:sp>
        <p:sp>
          <p:nvSpPr>
            <p:cNvPr id="10" name="object 10"/>
            <p:cNvSpPr/>
            <p:nvPr/>
          </p:nvSpPr>
          <p:spPr>
            <a:xfrm>
              <a:off x="3939540" y="6336792"/>
              <a:ext cx="3429000" cy="571500"/>
            </a:xfrm>
            <a:custGeom>
              <a:avLst/>
              <a:gdLst/>
              <a:ahLst/>
              <a:cxnLst/>
              <a:rect l="l" t="t" r="r" b="b"/>
              <a:pathLst>
                <a:path w="3429000" h="571500">
                  <a:moveTo>
                    <a:pt x="0" y="95250"/>
                  </a:moveTo>
                  <a:lnTo>
                    <a:pt x="7489" y="58185"/>
                  </a:lnTo>
                  <a:lnTo>
                    <a:pt x="27908" y="27908"/>
                  </a:lnTo>
                  <a:lnTo>
                    <a:pt x="58185" y="7489"/>
                  </a:lnTo>
                  <a:lnTo>
                    <a:pt x="95250" y="0"/>
                  </a:lnTo>
                  <a:lnTo>
                    <a:pt x="3333750" y="0"/>
                  </a:lnTo>
                  <a:lnTo>
                    <a:pt x="3370814" y="7489"/>
                  </a:lnTo>
                  <a:lnTo>
                    <a:pt x="3401091" y="27908"/>
                  </a:lnTo>
                  <a:lnTo>
                    <a:pt x="3421510" y="58185"/>
                  </a:lnTo>
                  <a:lnTo>
                    <a:pt x="3429000" y="95250"/>
                  </a:lnTo>
                  <a:lnTo>
                    <a:pt x="3429000" y="476250"/>
                  </a:lnTo>
                  <a:lnTo>
                    <a:pt x="3421510" y="513324"/>
                  </a:lnTo>
                  <a:lnTo>
                    <a:pt x="3401091" y="543601"/>
                  </a:lnTo>
                  <a:lnTo>
                    <a:pt x="3370814" y="564014"/>
                  </a:lnTo>
                  <a:lnTo>
                    <a:pt x="3333750" y="571500"/>
                  </a:lnTo>
                  <a:lnTo>
                    <a:pt x="95250" y="571500"/>
                  </a:lnTo>
                  <a:lnTo>
                    <a:pt x="58185" y="564014"/>
                  </a:lnTo>
                  <a:lnTo>
                    <a:pt x="27908" y="543601"/>
                  </a:lnTo>
                  <a:lnTo>
                    <a:pt x="7489" y="513324"/>
                  </a:lnTo>
                  <a:lnTo>
                    <a:pt x="0" y="476250"/>
                  </a:lnTo>
                  <a:lnTo>
                    <a:pt x="0" y="95250"/>
                  </a:lnTo>
                  <a:close/>
                </a:path>
              </a:pathLst>
            </a:custGeom>
            <a:ln w="12192">
              <a:solidFill>
                <a:srgbClr val="41709C"/>
              </a:solidFill>
            </a:ln>
          </p:spPr>
          <p:txBody>
            <a:bodyPr wrap="square" lIns="0" tIns="0" rIns="0" bIns="0" rtlCol="0"/>
            <a:lstStyle/>
            <a:p>
              <a:endParaRPr/>
            </a:p>
          </p:txBody>
        </p:sp>
      </p:grpSp>
      <p:sp>
        <p:nvSpPr>
          <p:cNvPr id="11" name="object 11"/>
          <p:cNvSpPr txBox="1"/>
          <p:nvPr/>
        </p:nvSpPr>
        <p:spPr>
          <a:xfrm>
            <a:off x="4125595" y="6460947"/>
            <a:ext cx="3060065" cy="182101"/>
          </a:xfrm>
          <a:prstGeom prst="rect">
            <a:avLst/>
          </a:prstGeom>
        </p:spPr>
        <p:txBody>
          <a:bodyPr vert="horz" wrap="square" lIns="0" tIns="12700" rIns="0" bIns="0" rtlCol="0">
            <a:spAutoFit/>
          </a:bodyPr>
          <a:lstStyle/>
          <a:p>
            <a:pPr marL="12700">
              <a:lnSpc>
                <a:spcPct val="100000"/>
              </a:lnSpc>
              <a:spcBef>
                <a:spcPts val="100"/>
              </a:spcBef>
            </a:pPr>
            <a:r>
              <a:rPr sz="1100" spc="-55" dirty="0">
                <a:solidFill>
                  <a:srgbClr val="FFFFFF"/>
                </a:solidFill>
                <a:latin typeface="Sylfaen"/>
                <a:cs typeface="Sylfaen"/>
              </a:rPr>
              <a:t>სულ</a:t>
            </a:r>
            <a:r>
              <a:rPr sz="1100" spc="-5" dirty="0">
                <a:solidFill>
                  <a:srgbClr val="FFFFFF"/>
                </a:solidFill>
                <a:latin typeface="Sylfaen"/>
                <a:cs typeface="Sylfaen"/>
              </a:rPr>
              <a:t> </a:t>
            </a:r>
            <a:r>
              <a:rPr sz="1100" spc="-25" dirty="0">
                <a:solidFill>
                  <a:srgbClr val="FFFFFF"/>
                </a:solidFill>
                <a:latin typeface="Sylfaen"/>
                <a:cs typeface="Sylfaen"/>
              </a:rPr>
              <a:t>გამოცემული</a:t>
            </a:r>
            <a:r>
              <a:rPr sz="1100" spc="-5" dirty="0">
                <a:solidFill>
                  <a:srgbClr val="FFFFFF"/>
                </a:solidFill>
                <a:latin typeface="Sylfaen"/>
                <a:cs typeface="Sylfaen"/>
              </a:rPr>
              <a:t> </a:t>
            </a:r>
            <a:r>
              <a:rPr sz="1100" dirty="0">
                <a:solidFill>
                  <a:srgbClr val="FFFFFF"/>
                </a:solidFill>
                <a:latin typeface="Sylfaen"/>
                <a:cs typeface="Sylfaen"/>
              </a:rPr>
              <a:t>სამართლებრივი</a:t>
            </a:r>
            <a:r>
              <a:rPr sz="1100" spc="-5" dirty="0">
                <a:solidFill>
                  <a:srgbClr val="FFFFFF"/>
                </a:solidFill>
                <a:latin typeface="Sylfaen"/>
                <a:cs typeface="Sylfaen"/>
              </a:rPr>
              <a:t> </a:t>
            </a:r>
            <a:r>
              <a:rPr sz="1100" spc="-35" dirty="0">
                <a:solidFill>
                  <a:srgbClr val="FFFFFF"/>
                </a:solidFill>
                <a:latin typeface="Sylfaen"/>
                <a:cs typeface="Sylfaen"/>
              </a:rPr>
              <a:t>აქტები:</a:t>
            </a:r>
            <a:r>
              <a:rPr sz="1100" spc="-10" dirty="0">
                <a:solidFill>
                  <a:srgbClr val="FFFFFF"/>
                </a:solidFill>
                <a:latin typeface="Sylfaen"/>
                <a:cs typeface="Sylfaen"/>
              </a:rPr>
              <a:t> </a:t>
            </a:r>
            <a:r>
              <a:rPr lang="en-US" sz="1100" dirty="0" smtClean="0">
                <a:solidFill>
                  <a:srgbClr val="FFFFFF"/>
                </a:solidFill>
                <a:latin typeface="Sylfaen"/>
                <a:cs typeface="Sylfaen"/>
              </a:rPr>
              <a:t>2191 </a:t>
            </a:r>
            <a:endParaRPr sz="1100" dirty="0">
              <a:latin typeface="Sylfaen"/>
              <a:cs typeface="Sylfaen"/>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04800" y="457200"/>
            <a:ext cx="9372600" cy="6032421"/>
          </a:xfrm>
        </p:spPr>
        <p:txBody>
          <a:bodyPr/>
          <a:lstStyle/>
          <a:p>
            <a:r>
              <a:rPr lang="ka-GE" sz="1600" dirty="0" smtClean="0">
                <a:solidFill>
                  <a:schemeClr val="tx2">
                    <a:lumMod val="60000"/>
                    <a:lumOff val="40000"/>
                  </a:schemeClr>
                </a:solidFill>
              </a:rPr>
              <a:t>ინფრასტრუქტურის, სივრცითი მოწყობის, მშენებლობის, არქიტექტურისა და ძეგლთა დაცვის სამსახური</a:t>
            </a:r>
            <a:br>
              <a:rPr lang="ka-GE" sz="1600" dirty="0" smtClean="0">
                <a:solidFill>
                  <a:schemeClr val="tx2">
                    <a:lumMod val="60000"/>
                    <a:lumOff val="40000"/>
                  </a:schemeClr>
                </a:solidFill>
              </a:rPr>
            </a:br>
            <a:r>
              <a:rPr lang="ka-GE" sz="1600" dirty="0">
                <a:solidFill>
                  <a:schemeClr val="tx2">
                    <a:lumMod val="60000"/>
                    <a:lumOff val="40000"/>
                  </a:schemeClr>
                </a:solidFill>
              </a:rPr>
              <a:t/>
            </a:r>
            <a:br>
              <a:rPr lang="ka-GE" sz="1600" dirty="0">
                <a:solidFill>
                  <a:schemeClr val="tx2">
                    <a:lumMod val="60000"/>
                    <a:lumOff val="40000"/>
                  </a:schemeClr>
                </a:solidFill>
              </a:rPr>
            </a:br>
            <a:r>
              <a:rPr lang="ka-GE" sz="1400" dirty="0" smtClean="0">
                <a:solidFill>
                  <a:srgbClr val="FF0000"/>
                </a:solidFill>
              </a:rPr>
              <a:t>გზები</a:t>
            </a:r>
            <a:br>
              <a:rPr lang="ka-GE" sz="1400" dirty="0" smtClean="0">
                <a:solidFill>
                  <a:srgbClr val="FF0000"/>
                </a:solidFill>
              </a:rPr>
            </a:br>
            <a:r>
              <a:rPr lang="ka-GE" sz="1400" dirty="0">
                <a:solidFill>
                  <a:srgbClr val="FF0000"/>
                </a:solidFill>
              </a:rPr>
              <a:t/>
            </a:r>
            <a:br>
              <a:rPr lang="ka-GE" sz="1400" dirty="0">
                <a:solidFill>
                  <a:srgbClr val="FF0000"/>
                </a:solidFill>
              </a:rPr>
            </a:br>
            <a:r>
              <a:rPr lang="ka-GE" sz="1200" dirty="0">
                <a:solidFill>
                  <a:schemeClr val="tx1"/>
                </a:solidFill>
              </a:rPr>
              <a:t>2021 წელს ახალი ასფალტის საფარი დაეგო ქალაქ თელავში</a:t>
            </a:r>
            <a:r>
              <a:rPr lang="ka-GE" sz="1200" dirty="0" smtClean="0">
                <a:solidFill>
                  <a:schemeClr val="tx1"/>
                </a:solidFill>
              </a:rPr>
              <a:t>:</a:t>
            </a:r>
            <a:br>
              <a:rPr lang="ka-GE" sz="1200" dirty="0" smtClean="0">
                <a:solidFill>
                  <a:schemeClr val="tx1"/>
                </a:solidFill>
              </a:rPr>
            </a:br>
            <a:r>
              <a:rPr lang="ka-GE" sz="1200" dirty="0" smtClean="0">
                <a:solidFill>
                  <a:schemeClr val="tx1"/>
                </a:solidFill>
              </a:rPr>
              <a:t/>
            </a:r>
            <a:br>
              <a:rPr lang="ka-GE" sz="1200" dirty="0" smtClean="0">
                <a:solidFill>
                  <a:schemeClr val="tx1"/>
                </a:solidFill>
              </a:rPr>
            </a:br>
            <a:r>
              <a:rPr lang="ka-GE" sz="1200" dirty="0" smtClean="0">
                <a:solidFill>
                  <a:schemeClr val="tx1"/>
                </a:solidFill>
              </a:rPr>
              <a:t>სოხუმის </a:t>
            </a:r>
            <a:r>
              <a:rPr lang="ka-GE" sz="1200" dirty="0">
                <a:solidFill>
                  <a:schemeClr val="tx1"/>
                </a:solidFill>
              </a:rPr>
              <a:t>ქუჩა (633 გრძ.მ)- პროექტის ღირებულება 228 636 ლარი</a:t>
            </a:r>
            <a:r>
              <a:rPr lang="ka-GE" sz="1200" dirty="0" smtClean="0">
                <a:solidFill>
                  <a:schemeClr val="tx1"/>
                </a:solidFill>
              </a:rPr>
              <a:t>;</a:t>
            </a:r>
            <a:br>
              <a:rPr lang="ka-GE" sz="1200" dirty="0" smtClean="0">
                <a:solidFill>
                  <a:schemeClr val="tx1"/>
                </a:solidFill>
              </a:rPr>
            </a:br>
            <a:r>
              <a:rPr lang="ka-GE" sz="1200" dirty="0" smtClean="0">
                <a:solidFill>
                  <a:schemeClr val="tx1"/>
                </a:solidFill>
              </a:rPr>
              <a:t>მეგობრობის </a:t>
            </a:r>
            <a:r>
              <a:rPr lang="ka-GE" sz="1200" dirty="0">
                <a:solidFill>
                  <a:schemeClr val="tx1"/>
                </a:solidFill>
              </a:rPr>
              <a:t>ქუჩა (450 გრძ.მ) - პროექტის ღირებულება -  229 303 ლარი</a:t>
            </a:r>
            <a:r>
              <a:rPr lang="ka-GE" sz="1200" dirty="0" smtClean="0">
                <a:solidFill>
                  <a:schemeClr val="tx1"/>
                </a:solidFill>
              </a:rPr>
              <a:t>;</a:t>
            </a:r>
            <a:br>
              <a:rPr lang="ka-GE" sz="1200" dirty="0" smtClean="0">
                <a:solidFill>
                  <a:schemeClr val="tx1"/>
                </a:solidFill>
              </a:rPr>
            </a:br>
            <a:r>
              <a:rPr lang="ka-GE" sz="1200" dirty="0" smtClean="0">
                <a:solidFill>
                  <a:schemeClr val="tx1"/>
                </a:solidFill>
              </a:rPr>
              <a:t>აბანოს </a:t>
            </a:r>
            <a:r>
              <a:rPr lang="ka-GE" sz="1200" dirty="0">
                <a:solidFill>
                  <a:schemeClr val="tx1"/>
                </a:solidFill>
              </a:rPr>
              <a:t>ქუჩის </a:t>
            </a:r>
            <a:r>
              <a:rPr lang="en-US" sz="1200" dirty="0">
                <a:solidFill>
                  <a:schemeClr val="tx1"/>
                </a:solidFill>
              </a:rPr>
              <a:t>I </a:t>
            </a:r>
            <a:r>
              <a:rPr lang="ka-GE" sz="1200" dirty="0">
                <a:solidFill>
                  <a:schemeClr val="tx1"/>
                </a:solidFill>
              </a:rPr>
              <a:t>შესახვევი (120 გრძ.მ) - პროექტის ღირებულება 78 352 ლარი; </a:t>
            </a:r>
            <a:br>
              <a:rPr lang="ka-GE" sz="1200" dirty="0">
                <a:solidFill>
                  <a:schemeClr val="tx1"/>
                </a:solidFill>
              </a:rPr>
            </a:br>
            <a:r>
              <a:rPr lang="ka-GE" sz="1200" dirty="0" smtClean="0">
                <a:solidFill>
                  <a:schemeClr val="tx1"/>
                </a:solidFill>
              </a:rPr>
              <a:t>ლეონიძის </a:t>
            </a:r>
            <a:r>
              <a:rPr lang="ka-GE" sz="1200" dirty="0">
                <a:solidFill>
                  <a:schemeClr val="tx1"/>
                </a:solidFill>
              </a:rPr>
              <a:t>ჩიხი - (104 გრძ.მ) - პროექტის ღირებულება - 58 719 ლარი  </a:t>
            </a:r>
            <a:r>
              <a:rPr lang="ka-GE" sz="1200" dirty="0" smtClean="0">
                <a:solidFill>
                  <a:schemeClr val="tx1"/>
                </a:solidFill>
              </a:rPr>
              <a:t/>
            </a:r>
            <a:br>
              <a:rPr lang="ka-GE" sz="1200" dirty="0" smtClean="0">
                <a:solidFill>
                  <a:schemeClr val="tx1"/>
                </a:solidFill>
              </a:rPr>
            </a:br>
            <a:r>
              <a:rPr lang="ka-GE" sz="1200" dirty="0" smtClean="0">
                <a:solidFill>
                  <a:schemeClr val="tx1"/>
                </a:solidFill>
              </a:rPr>
              <a:t>ბარათაშვილის </a:t>
            </a:r>
            <a:r>
              <a:rPr lang="ka-GE" sz="1200" dirty="0">
                <a:solidFill>
                  <a:schemeClr val="tx1"/>
                </a:solidFill>
              </a:rPr>
              <a:t>ქუჩა (170 გრძ.მ) - ღირებულება - 62 540 </a:t>
            </a:r>
            <a:r>
              <a:rPr lang="ka-GE" sz="1200" dirty="0" smtClean="0">
                <a:solidFill>
                  <a:schemeClr val="tx1"/>
                </a:solidFill>
              </a:rPr>
              <a:t>ლარი</a:t>
            </a:r>
            <a:br>
              <a:rPr lang="ka-GE" sz="1200" dirty="0" smtClean="0">
                <a:solidFill>
                  <a:schemeClr val="tx1"/>
                </a:solidFill>
              </a:rPr>
            </a:br>
            <a:r>
              <a:rPr lang="ka-GE" sz="1400" dirty="0">
                <a:solidFill>
                  <a:srgbClr val="FF0000"/>
                </a:solidFill>
              </a:rPr>
              <a:t/>
            </a:r>
            <a:br>
              <a:rPr lang="ka-GE" sz="1400" dirty="0">
                <a:solidFill>
                  <a:srgbClr val="FF0000"/>
                </a:solidFill>
              </a:rPr>
            </a:br>
            <a:r>
              <a:rPr lang="ka-GE" sz="1400" dirty="0" smtClean="0">
                <a:solidFill>
                  <a:srgbClr val="FF0000"/>
                </a:solidFill>
              </a:rPr>
              <a:t/>
            </a:r>
            <a:br>
              <a:rPr lang="ka-GE" sz="1400" dirty="0" smtClean="0">
                <a:solidFill>
                  <a:srgbClr val="FF0000"/>
                </a:solidFill>
              </a:rPr>
            </a:br>
            <a:r>
              <a:rPr lang="ka-GE" sz="1600" dirty="0" smtClean="0">
                <a:solidFill>
                  <a:schemeClr val="tx2">
                    <a:lumMod val="60000"/>
                    <a:lumOff val="40000"/>
                  </a:schemeClr>
                </a:solidFill>
              </a:rPr>
              <a:t/>
            </a:r>
            <a:br>
              <a:rPr lang="ka-GE" sz="1600" dirty="0" smtClean="0">
                <a:solidFill>
                  <a:schemeClr val="tx2">
                    <a:lumMod val="60000"/>
                    <a:lumOff val="40000"/>
                  </a:schemeClr>
                </a:solidFill>
              </a:rPr>
            </a:br>
            <a:r>
              <a:rPr lang="ka-GE" sz="1400" b="1" dirty="0">
                <a:solidFill>
                  <a:schemeClr val="tx1"/>
                </a:solidFill>
              </a:rPr>
              <a:t>მოასფალტდა შიდა საუბნო და ცენტრალური გზები თელავის მუნიციპალიტეტის სოფლებში</a:t>
            </a:r>
            <a:r>
              <a:rPr lang="ka-GE" sz="1400" b="1" dirty="0" smtClean="0">
                <a:solidFill>
                  <a:schemeClr val="tx1"/>
                </a:solidFill>
              </a:rPr>
              <a:t>:</a:t>
            </a:r>
            <a:br>
              <a:rPr lang="ka-GE" sz="1400" b="1" dirty="0" smtClean="0">
                <a:solidFill>
                  <a:schemeClr val="tx1"/>
                </a:solidFill>
              </a:rPr>
            </a:br>
            <a:r>
              <a:rPr lang="ka-GE" sz="1400" b="1" dirty="0">
                <a:solidFill>
                  <a:schemeClr val="tx1"/>
                </a:solidFill>
              </a:rPr>
              <a:t/>
            </a:r>
            <a:br>
              <a:rPr lang="ka-GE" sz="1400" b="1" dirty="0">
                <a:solidFill>
                  <a:schemeClr val="tx1"/>
                </a:solidFill>
              </a:rPr>
            </a:br>
            <a:r>
              <a:rPr lang="ka-GE" sz="1200" dirty="0">
                <a:solidFill>
                  <a:schemeClr val="tx1"/>
                </a:solidFill>
              </a:rPr>
              <a:t>კურდღელაურის შიდა საუბნო გზა (400 გრძ.მ.) - ღირებულება 183 575 ლარი ბუშეტის შიდა საუბნო გზა (300 გრძ.მ.) - ღირებულება 103 314 ლარი </a:t>
            </a:r>
            <a:r>
              <a:rPr lang="ka-GE" sz="1200" dirty="0" smtClean="0">
                <a:solidFill>
                  <a:schemeClr val="tx1"/>
                </a:solidFill>
              </a:rPr>
              <a:t/>
            </a:r>
            <a:br>
              <a:rPr lang="ka-GE" sz="1200" dirty="0" smtClean="0">
                <a:solidFill>
                  <a:schemeClr val="tx1"/>
                </a:solidFill>
              </a:rPr>
            </a:br>
            <a:r>
              <a:rPr lang="ka-GE" sz="1200" dirty="0">
                <a:solidFill>
                  <a:schemeClr val="tx1"/>
                </a:solidFill>
              </a:rPr>
              <a:t/>
            </a:r>
            <a:br>
              <a:rPr lang="ka-GE" sz="1200" dirty="0">
                <a:solidFill>
                  <a:schemeClr val="tx1"/>
                </a:solidFill>
              </a:rPr>
            </a:br>
            <a:r>
              <a:rPr lang="ka-GE" sz="1200" b="1" dirty="0">
                <a:solidFill>
                  <a:schemeClr val="tx1"/>
                </a:solidFill>
              </a:rPr>
              <a:t>ამჟამად </a:t>
            </a:r>
            <a:r>
              <a:rPr lang="ka-GE" sz="1200" b="1" dirty="0" smtClean="0">
                <a:solidFill>
                  <a:schemeClr val="tx1"/>
                </a:solidFill>
              </a:rPr>
              <a:t>მიმდინარეობს:</a:t>
            </a:r>
            <a:br>
              <a:rPr lang="ka-GE" sz="1200" b="1" dirty="0" smtClean="0">
                <a:solidFill>
                  <a:schemeClr val="tx1"/>
                </a:solidFill>
              </a:rPr>
            </a:br>
            <a:r>
              <a:rPr lang="ka-GE" sz="1200" dirty="0">
                <a:solidFill>
                  <a:schemeClr val="tx1"/>
                </a:solidFill>
              </a:rPr>
              <a:t/>
            </a:r>
            <a:br>
              <a:rPr lang="ka-GE" sz="1200" dirty="0">
                <a:solidFill>
                  <a:schemeClr val="tx1"/>
                </a:solidFill>
              </a:rPr>
            </a:br>
            <a:r>
              <a:rPr lang="ka-GE" sz="1200" dirty="0">
                <a:solidFill>
                  <a:schemeClr val="tx1"/>
                </a:solidFill>
              </a:rPr>
              <a:t>ქ.თელავში მრავალბინიანი საცხოვრებელი კორპუსების ეზოების კეთილმოწყობა პროექტის სრული ღირებულება - 3 304 037 ლარი;  </a:t>
            </a:r>
            <a:br>
              <a:rPr lang="ka-GE" sz="1200" dirty="0">
                <a:solidFill>
                  <a:schemeClr val="tx1"/>
                </a:solidFill>
              </a:rPr>
            </a:br>
            <a:r>
              <a:rPr lang="ka-GE" sz="1200" dirty="0">
                <a:solidFill>
                  <a:schemeClr val="tx1"/>
                </a:solidFill>
              </a:rPr>
              <a:t>თელავში ლეონიძის ქუჩის სარეაბილიტაციო სამუშაოები (640 გრძ.მ) -პროექტის სრული ღირებულებაა - 1 011 483 ლარი;</a:t>
            </a:r>
            <a:br>
              <a:rPr lang="ka-GE" sz="1200" dirty="0">
                <a:solidFill>
                  <a:schemeClr val="tx1"/>
                </a:solidFill>
              </a:rPr>
            </a:br>
            <a:r>
              <a:rPr lang="ka-GE" sz="1200" dirty="0">
                <a:solidFill>
                  <a:schemeClr val="tx1"/>
                </a:solidFill>
              </a:rPr>
              <a:t>თელავში იაშვილის ქუჩის რეაბილიტაცია - (200მ) - პროექტის ღირებულება - 54 280 ლარი</a:t>
            </a:r>
            <a:br>
              <a:rPr lang="ka-GE" sz="1200" dirty="0">
                <a:solidFill>
                  <a:schemeClr val="tx1"/>
                </a:solidFill>
              </a:rPr>
            </a:br>
            <a:r>
              <a:rPr lang="ka-GE" sz="1200" dirty="0">
                <a:solidFill>
                  <a:schemeClr val="tx1"/>
                </a:solidFill>
              </a:rPr>
              <a:t>თელავში, ჭონქაძის </a:t>
            </a:r>
            <a:r>
              <a:rPr lang="en-US" sz="1200" dirty="0">
                <a:solidFill>
                  <a:schemeClr val="tx1"/>
                </a:solidFill>
              </a:rPr>
              <a:t>III </a:t>
            </a:r>
            <a:r>
              <a:rPr lang="ka-GE" sz="1200" dirty="0">
                <a:solidFill>
                  <a:schemeClr val="tx1"/>
                </a:solidFill>
              </a:rPr>
              <a:t>შესახვევის სარეაბილიტაციო სამუშაოები - (190 გრძმ) - პროექტის ღირებულება  - 114 411 ლარი</a:t>
            </a:r>
            <a:br>
              <a:rPr lang="ka-GE" sz="1200" dirty="0">
                <a:solidFill>
                  <a:schemeClr val="tx1"/>
                </a:solidFill>
              </a:rPr>
            </a:br>
            <a:r>
              <a:rPr lang="ka-GE" sz="1200" dirty="0">
                <a:solidFill>
                  <a:schemeClr val="tx1"/>
                </a:solidFill>
              </a:rPr>
              <a:t>წინანდლის შიდა საუბნო გზის რეაბილიტაცია (2200 გრძ.მ) სრული ღირებულება - 999 900 ლარი</a:t>
            </a:r>
            <a:br>
              <a:rPr lang="ka-GE" sz="1200" dirty="0">
                <a:solidFill>
                  <a:schemeClr val="tx1"/>
                </a:solidFill>
              </a:rPr>
            </a:br>
            <a:r>
              <a:rPr lang="ka-GE" sz="1200" dirty="0">
                <a:solidFill>
                  <a:schemeClr val="tx2">
                    <a:lumMod val="60000"/>
                    <a:lumOff val="40000"/>
                  </a:schemeClr>
                </a:solidFill>
              </a:rPr>
              <a:t/>
            </a:r>
            <a:br>
              <a:rPr lang="ka-GE" sz="1200" dirty="0">
                <a:solidFill>
                  <a:schemeClr val="tx2">
                    <a:lumMod val="60000"/>
                    <a:lumOff val="40000"/>
                  </a:schemeClr>
                </a:solidFill>
              </a:rPr>
            </a:br>
            <a:r>
              <a:rPr lang="ka-GE" sz="1600" dirty="0" smtClean="0">
                <a:solidFill>
                  <a:schemeClr val="tx2">
                    <a:lumMod val="60000"/>
                    <a:lumOff val="40000"/>
                  </a:schemeClr>
                </a:solidFill>
              </a:rPr>
              <a:t> </a:t>
            </a:r>
            <a:endParaRPr lang="en-US" sz="1600" dirty="0">
              <a:solidFill>
                <a:schemeClr val="tx2">
                  <a:lumMod val="60000"/>
                  <a:lumOff val="40000"/>
                </a:schemeClr>
              </a:solidFill>
            </a:endParaRPr>
          </a:p>
        </p:txBody>
      </p:sp>
      <p:pic>
        <p:nvPicPr>
          <p:cNvPr id="6" name="Picture 5"/>
          <p:cNvPicPr>
            <a:picLocks noChangeAspect="1"/>
          </p:cNvPicPr>
          <p:nvPr/>
        </p:nvPicPr>
        <p:blipFill>
          <a:blip r:embed="rId2"/>
          <a:stretch>
            <a:fillRect/>
          </a:stretch>
        </p:blipFill>
        <p:spPr>
          <a:xfrm>
            <a:off x="6019800" y="990600"/>
            <a:ext cx="2816596" cy="2036240"/>
          </a:xfrm>
          <a:prstGeom prst="rect">
            <a:avLst/>
          </a:prstGeom>
        </p:spPr>
      </p:pic>
      <p:pic>
        <p:nvPicPr>
          <p:cNvPr id="7" name="Picture 6"/>
          <p:cNvPicPr>
            <a:picLocks noChangeAspect="1"/>
          </p:cNvPicPr>
          <p:nvPr/>
        </p:nvPicPr>
        <p:blipFill>
          <a:blip r:embed="rId3"/>
          <a:stretch>
            <a:fillRect/>
          </a:stretch>
        </p:blipFill>
        <p:spPr>
          <a:xfrm>
            <a:off x="3048000" y="5791200"/>
            <a:ext cx="1563658" cy="1873937"/>
          </a:xfrm>
          <a:prstGeom prst="rect">
            <a:avLst/>
          </a:prstGeom>
        </p:spPr>
      </p:pic>
      <p:pic>
        <p:nvPicPr>
          <p:cNvPr id="8" name="Picture 7"/>
          <p:cNvPicPr>
            <a:picLocks noChangeAspect="1"/>
          </p:cNvPicPr>
          <p:nvPr/>
        </p:nvPicPr>
        <p:blipFill>
          <a:blip r:embed="rId4"/>
          <a:stretch>
            <a:fillRect/>
          </a:stretch>
        </p:blipFill>
        <p:spPr>
          <a:xfrm>
            <a:off x="5105400" y="5791200"/>
            <a:ext cx="1600200" cy="1908961"/>
          </a:xfrm>
          <a:prstGeom prst="rect">
            <a:avLst/>
          </a:prstGeom>
        </p:spPr>
      </p:pic>
    </p:spTree>
    <p:extLst>
      <p:ext uri="{BB962C8B-B14F-4D97-AF65-F5344CB8AC3E}">
        <p14:creationId xmlns:p14="http://schemas.microsoft.com/office/powerpoint/2010/main" val="8842822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73100" y="626110"/>
            <a:ext cx="8773795" cy="5487913"/>
          </a:xfrm>
          <a:prstGeom prst="rect">
            <a:avLst/>
          </a:prstGeom>
        </p:spPr>
        <p:txBody>
          <a:bodyPr vert="horz" wrap="square" lIns="0" tIns="12065" rIns="0" bIns="0" rtlCol="0">
            <a:spAutoFit/>
          </a:bodyPr>
          <a:lstStyle/>
          <a:p>
            <a:pPr marL="12700">
              <a:lnSpc>
                <a:spcPct val="100000"/>
              </a:lnSpc>
              <a:spcBef>
                <a:spcPts val="95"/>
              </a:spcBef>
            </a:pPr>
            <a:r>
              <a:rPr sz="1600" spc="45" dirty="0">
                <a:solidFill>
                  <a:srgbClr val="2D74B5"/>
                </a:solidFill>
                <a:latin typeface="Sylfaen"/>
                <a:cs typeface="Sylfaen"/>
              </a:rPr>
              <a:t>თელ</a:t>
            </a:r>
            <a:r>
              <a:rPr sz="1600" spc="25" dirty="0">
                <a:solidFill>
                  <a:srgbClr val="2D74B5"/>
                </a:solidFill>
                <a:latin typeface="Sylfaen"/>
                <a:cs typeface="Sylfaen"/>
              </a:rPr>
              <a:t>ა</a:t>
            </a:r>
            <a:r>
              <a:rPr sz="1600" spc="-95" dirty="0">
                <a:solidFill>
                  <a:srgbClr val="2D74B5"/>
                </a:solidFill>
                <a:latin typeface="Sylfaen"/>
                <a:cs typeface="Sylfaen"/>
              </a:rPr>
              <a:t>ვ</a:t>
            </a:r>
            <a:r>
              <a:rPr sz="1600" spc="-110" dirty="0">
                <a:solidFill>
                  <a:srgbClr val="2D74B5"/>
                </a:solidFill>
                <a:latin typeface="Sylfaen"/>
                <a:cs typeface="Sylfaen"/>
              </a:rPr>
              <a:t>ი</a:t>
            </a:r>
            <a:r>
              <a:rPr sz="1600" spc="-40" dirty="0">
                <a:solidFill>
                  <a:srgbClr val="2D74B5"/>
                </a:solidFill>
                <a:latin typeface="Sylfaen"/>
                <a:cs typeface="Sylfaen"/>
              </a:rPr>
              <a:t>ს</a:t>
            </a:r>
            <a:r>
              <a:rPr sz="1600" spc="-20" dirty="0">
                <a:solidFill>
                  <a:srgbClr val="2D74B5"/>
                </a:solidFill>
                <a:latin typeface="Sylfaen"/>
                <a:cs typeface="Sylfaen"/>
              </a:rPr>
              <a:t> </a:t>
            </a:r>
            <a:r>
              <a:rPr sz="1600" spc="-155" dirty="0">
                <a:solidFill>
                  <a:srgbClr val="2D74B5"/>
                </a:solidFill>
                <a:latin typeface="Sylfaen"/>
                <a:cs typeface="Sylfaen"/>
              </a:rPr>
              <a:t>მუნიც</a:t>
            </a:r>
            <a:r>
              <a:rPr sz="1600" spc="-140" dirty="0">
                <a:solidFill>
                  <a:srgbClr val="2D74B5"/>
                </a:solidFill>
                <a:latin typeface="Sylfaen"/>
                <a:cs typeface="Sylfaen"/>
              </a:rPr>
              <a:t>ი</a:t>
            </a:r>
            <a:r>
              <a:rPr sz="1600" spc="-50" dirty="0">
                <a:solidFill>
                  <a:srgbClr val="2D74B5"/>
                </a:solidFill>
                <a:latin typeface="Sylfaen"/>
                <a:cs typeface="Sylfaen"/>
              </a:rPr>
              <a:t>პალიტეტის</a:t>
            </a:r>
            <a:r>
              <a:rPr sz="1600" spc="-20" dirty="0">
                <a:solidFill>
                  <a:srgbClr val="2D74B5"/>
                </a:solidFill>
                <a:latin typeface="Sylfaen"/>
                <a:cs typeface="Sylfaen"/>
              </a:rPr>
              <a:t> მერ</a:t>
            </a:r>
            <a:r>
              <a:rPr sz="1600" spc="-10" dirty="0">
                <a:solidFill>
                  <a:srgbClr val="2D74B5"/>
                </a:solidFill>
                <a:latin typeface="Sylfaen"/>
                <a:cs typeface="Sylfaen"/>
              </a:rPr>
              <a:t>ი</a:t>
            </a:r>
            <a:r>
              <a:rPr sz="1600" spc="-95" dirty="0">
                <a:solidFill>
                  <a:srgbClr val="2D74B5"/>
                </a:solidFill>
                <a:latin typeface="Sylfaen"/>
                <a:cs typeface="Sylfaen"/>
              </a:rPr>
              <a:t>ის</a:t>
            </a:r>
            <a:r>
              <a:rPr sz="1600" spc="-40" dirty="0">
                <a:solidFill>
                  <a:srgbClr val="2D74B5"/>
                </a:solidFill>
                <a:latin typeface="Sylfaen"/>
                <a:cs typeface="Sylfaen"/>
              </a:rPr>
              <a:t> </a:t>
            </a:r>
            <a:r>
              <a:rPr sz="1600" spc="-5" dirty="0">
                <a:solidFill>
                  <a:srgbClr val="2D74B5"/>
                </a:solidFill>
                <a:latin typeface="Sylfaen"/>
                <a:cs typeface="Sylfaen"/>
              </a:rPr>
              <a:t>საფინანს</a:t>
            </a:r>
            <a:r>
              <a:rPr sz="1600" spc="114" dirty="0">
                <a:solidFill>
                  <a:srgbClr val="2D74B5"/>
                </a:solidFill>
                <a:latin typeface="Sylfaen"/>
                <a:cs typeface="Sylfaen"/>
              </a:rPr>
              <a:t>ო</a:t>
            </a:r>
            <a:r>
              <a:rPr sz="1600" b="0" spc="-5" dirty="0">
                <a:solidFill>
                  <a:srgbClr val="2D74B5"/>
                </a:solidFill>
                <a:latin typeface="Calibri Light"/>
                <a:cs typeface="Calibri Light"/>
              </a:rPr>
              <a:t>-</a:t>
            </a:r>
            <a:r>
              <a:rPr sz="1600" spc="10" dirty="0">
                <a:solidFill>
                  <a:srgbClr val="2D74B5"/>
                </a:solidFill>
                <a:latin typeface="Sylfaen"/>
                <a:cs typeface="Sylfaen"/>
              </a:rPr>
              <a:t>ს</a:t>
            </a:r>
            <a:r>
              <a:rPr sz="1600" spc="20" dirty="0">
                <a:solidFill>
                  <a:srgbClr val="2D74B5"/>
                </a:solidFill>
                <a:latin typeface="Sylfaen"/>
                <a:cs typeface="Sylfaen"/>
              </a:rPr>
              <a:t>ა</a:t>
            </a:r>
            <a:r>
              <a:rPr sz="1600" spc="-160" dirty="0">
                <a:solidFill>
                  <a:srgbClr val="2D74B5"/>
                </a:solidFill>
                <a:latin typeface="Sylfaen"/>
                <a:cs typeface="Sylfaen"/>
              </a:rPr>
              <a:t>ბიუჯეტო</a:t>
            </a:r>
            <a:r>
              <a:rPr sz="1600" spc="-35" dirty="0">
                <a:solidFill>
                  <a:srgbClr val="2D74B5"/>
                </a:solidFill>
                <a:latin typeface="Sylfaen"/>
                <a:cs typeface="Sylfaen"/>
              </a:rPr>
              <a:t> </a:t>
            </a:r>
            <a:r>
              <a:rPr sz="1600" spc="-15" dirty="0">
                <a:solidFill>
                  <a:srgbClr val="2D74B5"/>
                </a:solidFill>
                <a:latin typeface="Sylfaen"/>
                <a:cs typeface="Sylfaen"/>
              </a:rPr>
              <a:t>სამს</a:t>
            </a:r>
            <a:r>
              <a:rPr sz="1600" spc="-20" dirty="0">
                <a:solidFill>
                  <a:srgbClr val="2D74B5"/>
                </a:solidFill>
                <a:latin typeface="Sylfaen"/>
                <a:cs typeface="Sylfaen"/>
              </a:rPr>
              <a:t>ა</a:t>
            </a:r>
            <a:r>
              <a:rPr sz="1600" spc="-10" dirty="0">
                <a:solidFill>
                  <a:srgbClr val="2D74B5"/>
                </a:solidFill>
                <a:latin typeface="Sylfaen"/>
                <a:cs typeface="Sylfaen"/>
              </a:rPr>
              <a:t>ხ</a:t>
            </a:r>
            <a:r>
              <a:rPr sz="1600" spc="-390" dirty="0">
                <a:solidFill>
                  <a:srgbClr val="2D74B5"/>
                </a:solidFill>
                <a:latin typeface="Sylfaen"/>
                <a:cs typeface="Sylfaen"/>
              </a:rPr>
              <a:t>უ</a:t>
            </a:r>
            <a:r>
              <a:rPr sz="1600" spc="-5" dirty="0">
                <a:solidFill>
                  <a:srgbClr val="2D74B5"/>
                </a:solidFill>
                <a:latin typeface="Sylfaen"/>
                <a:cs typeface="Sylfaen"/>
              </a:rPr>
              <a:t>რი</a:t>
            </a:r>
            <a:endParaRPr sz="1600" dirty="0">
              <a:latin typeface="Sylfaen"/>
              <a:cs typeface="Sylfaen"/>
            </a:endParaRPr>
          </a:p>
          <a:p>
            <a:pPr>
              <a:lnSpc>
                <a:spcPct val="100000"/>
              </a:lnSpc>
              <a:spcBef>
                <a:spcPts val="40"/>
              </a:spcBef>
            </a:pPr>
            <a:endParaRPr lang="en-US" sz="1000" dirty="0" smtClean="0">
              <a:latin typeface="Calibri Light"/>
              <a:cs typeface="Calibri Light"/>
            </a:endParaRPr>
          </a:p>
          <a:p>
            <a:pPr>
              <a:lnSpc>
                <a:spcPct val="100000"/>
              </a:lnSpc>
              <a:spcBef>
                <a:spcPts val="40"/>
              </a:spcBef>
            </a:pPr>
            <a:r>
              <a:rPr lang="ka-GE" sz="1000" dirty="0">
                <a:latin typeface="Sylfaen" panose="010A0502050306030303" pitchFamily="18" charset="0"/>
                <a:cs typeface="Calibri Light"/>
              </a:rPr>
              <a:t>თელავის მუნიციპალიტეტის 2021 წლის ბიუჯეტი დამტკიცებულ იქნა 2020 წლის 28 დეკემბერს და ბიუჯეტი განისაზღვრა </a:t>
            </a:r>
            <a:r>
              <a:rPr lang="ka-GE" sz="1000" dirty="0">
                <a:solidFill>
                  <a:srgbClr val="FF0000"/>
                </a:solidFill>
                <a:latin typeface="Sylfaen" panose="010A0502050306030303" pitchFamily="18" charset="0"/>
                <a:cs typeface="Calibri Light"/>
              </a:rPr>
              <a:t>23275,6 </a:t>
            </a:r>
            <a:r>
              <a:rPr lang="ka-GE" sz="1000" dirty="0">
                <a:latin typeface="Sylfaen" panose="010A0502050306030303" pitchFamily="18" charset="0"/>
                <a:cs typeface="Calibri Light"/>
              </a:rPr>
              <a:t>ა</a:t>
            </a:r>
            <a:r>
              <a:rPr lang="ka-GE" sz="1000" dirty="0" smtClean="0">
                <a:latin typeface="Sylfaen" panose="010A0502050306030303" pitchFamily="18" charset="0"/>
                <a:cs typeface="Calibri Light"/>
              </a:rPr>
              <a:t>თასი </a:t>
            </a:r>
            <a:r>
              <a:rPr lang="ka-GE" sz="1000" dirty="0">
                <a:latin typeface="Sylfaen" panose="010A0502050306030303" pitchFamily="18" charset="0"/>
                <a:cs typeface="Calibri Light"/>
              </a:rPr>
              <a:t>ლარის ოდენობით. წლის განმავლობაში განხორციელებული ცვლილებების გათვალისწინებით დაზუსტებული ბიუჯეტი განისაზღვრა </a:t>
            </a:r>
            <a:r>
              <a:rPr lang="ka-GE" sz="1000" dirty="0">
                <a:solidFill>
                  <a:srgbClr val="C00000"/>
                </a:solidFill>
                <a:latin typeface="Sylfaen" panose="010A0502050306030303" pitchFamily="18" charset="0"/>
                <a:cs typeface="Calibri Light"/>
              </a:rPr>
              <a:t>42939.44 </a:t>
            </a:r>
            <a:r>
              <a:rPr lang="ka-GE" sz="1000" dirty="0">
                <a:latin typeface="Sylfaen" panose="010A0502050306030303" pitchFamily="18" charset="0"/>
                <a:cs typeface="Calibri Light"/>
              </a:rPr>
              <a:t>ათ. ლარით. დაზუსტებული ბიუჯეტით</a:t>
            </a:r>
            <a:r>
              <a:rPr lang="ka-GE" sz="1000" dirty="0" smtClean="0">
                <a:latin typeface="Sylfaen" panose="010A0502050306030303" pitchFamily="18" charset="0"/>
                <a:cs typeface="Calibri Light"/>
              </a:rPr>
              <a:t>:</a:t>
            </a:r>
            <a:r>
              <a:rPr lang="en-US" sz="1000" dirty="0" smtClean="0">
                <a:latin typeface="Sylfaen" panose="010A0502050306030303" pitchFamily="18" charset="0"/>
                <a:cs typeface="Calibri Light"/>
              </a:rPr>
              <a:t> </a:t>
            </a:r>
            <a:r>
              <a:rPr lang="ka-GE" sz="1000" dirty="0" smtClean="0">
                <a:latin typeface="Sylfaen" panose="010A0502050306030303" pitchFamily="18" charset="0"/>
                <a:cs typeface="Calibri Light"/>
              </a:rPr>
              <a:t>ბიუჯეტის </a:t>
            </a:r>
            <a:r>
              <a:rPr lang="ka-GE" sz="1000" dirty="0">
                <a:latin typeface="Sylfaen" panose="010A0502050306030303" pitchFamily="18" charset="0"/>
                <a:cs typeface="Calibri Light"/>
              </a:rPr>
              <a:t>შემოსულობები განისაზღვრა  </a:t>
            </a:r>
            <a:r>
              <a:rPr lang="ka-GE" sz="1000" dirty="0">
                <a:solidFill>
                  <a:srgbClr val="C00000"/>
                </a:solidFill>
                <a:latin typeface="Sylfaen" panose="010A0502050306030303" pitchFamily="18" charset="0"/>
                <a:cs typeface="Calibri Light"/>
              </a:rPr>
              <a:t>33676.20</a:t>
            </a:r>
            <a:r>
              <a:rPr lang="ka-GE" sz="1000" dirty="0">
                <a:latin typeface="Sylfaen" panose="010A0502050306030303" pitchFamily="18" charset="0"/>
                <a:cs typeface="Calibri Light"/>
              </a:rPr>
              <a:t> ათ. ლარით. </a:t>
            </a:r>
            <a:endParaRPr lang="en-US" sz="1000" dirty="0" smtClean="0">
              <a:latin typeface="Sylfaen" panose="010A0502050306030303" pitchFamily="18" charset="0"/>
              <a:cs typeface="Calibri Light"/>
            </a:endParaRPr>
          </a:p>
          <a:p>
            <a:pPr>
              <a:lnSpc>
                <a:spcPct val="100000"/>
              </a:lnSpc>
              <a:spcBef>
                <a:spcPts val="40"/>
              </a:spcBef>
            </a:pPr>
            <a:endParaRPr sz="1000" dirty="0">
              <a:latin typeface="Calibri Light"/>
              <a:cs typeface="Calibri Light"/>
            </a:endParaRPr>
          </a:p>
          <a:p>
            <a:pPr marL="12700">
              <a:lnSpc>
                <a:spcPct val="100000"/>
              </a:lnSpc>
            </a:pPr>
            <a:r>
              <a:rPr sz="1100" dirty="0">
                <a:latin typeface="Sylfaen"/>
                <a:cs typeface="Sylfaen"/>
              </a:rPr>
              <a:t>აქედან</a:t>
            </a:r>
            <a:r>
              <a:rPr sz="1100" b="0" dirty="0">
                <a:latin typeface="Calibri Light"/>
                <a:cs typeface="Calibri Light"/>
              </a:rPr>
              <a:t>:</a:t>
            </a:r>
            <a:endParaRPr sz="1100" dirty="0">
              <a:latin typeface="Calibri Light"/>
              <a:cs typeface="Calibri Light"/>
            </a:endParaRPr>
          </a:p>
          <a:p>
            <a:pPr marL="584200" marR="5080" indent="-228600" algn="just">
              <a:lnSpc>
                <a:spcPct val="116900"/>
              </a:lnSpc>
              <a:spcBef>
                <a:spcPts val="5"/>
              </a:spcBef>
              <a:buFont typeface="Wingdings"/>
              <a:buChar char=""/>
              <a:tabLst>
                <a:tab pos="584835" algn="l"/>
              </a:tabLst>
            </a:pPr>
            <a:r>
              <a:rPr lang="ka-GE" sz="1100" spc="-25" dirty="0">
                <a:latin typeface="Sylfaen"/>
                <a:cs typeface="Sylfaen"/>
              </a:rPr>
              <a:t>გადასახადებიდან მიღებული შემოსავლების გეგმა განისაზღვრა - </a:t>
            </a:r>
            <a:r>
              <a:rPr lang="ka-GE" sz="1100" spc="-25" dirty="0">
                <a:solidFill>
                  <a:srgbClr val="C00000"/>
                </a:solidFill>
                <a:latin typeface="Sylfaen"/>
                <a:cs typeface="Sylfaen"/>
              </a:rPr>
              <a:t>19890.0</a:t>
            </a:r>
            <a:r>
              <a:rPr lang="ka-GE" sz="1100" spc="-25" dirty="0">
                <a:latin typeface="Sylfaen"/>
                <a:cs typeface="Sylfaen"/>
              </a:rPr>
              <a:t> ათ. ლარით</a:t>
            </a:r>
            <a:r>
              <a:rPr lang="ka-GE" sz="1100" spc="-25" dirty="0" smtClean="0">
                <a:latin typeface="Sylfaen"/>
                <a:cs typeface="Sylfaen"/>
              </a:rPr>
              <a:t>;</a:t>
            </a:r>
            <a:endParaRPr lang="en-US" sz="1100" spc="-25" dirty="0" smtClean="0">
              <a:latin typeface="Sylfaen"/>
              <a:cs typeface="Sylfaen"/>
            </a:endParaRPr>
          </a:p>
          <a:p>
            <a:pPr marL="584200" marR="5080" indent="-228600" algn="just">
              <a:lnSpc>
                <a:spcPct val="116900"/>
              </a:lnSpc>
              <a:spcBef>
                <a:spcPts val="5"/>
              </a:spcBef>
              <a:buFont typeface="Wingdings"/>
              <a:buChar char=""/>
              <a:tabLst>
                <a:tab pos="584835" algn="l"/>
              </a:tabLst>
            </a:pPr>
            <a:r>
              <a:rPr lang="ka-GE" sz="1100" spc="-25" dirty="0">
                <a:latin typeface="Sylfaen"/>
                <a:cs typeface="Sylfaen"/>
              </a:rPr>
              <a:t>გრანტები - </a:t>
            </a:r>
            <a:r>
              <a:rPr lang="ka-GE" sz="1100" spc="-25" dirty="0">
                <a:solidFill>
                  <a:srgbClr val="C00000"/>
                </a:solidFill>
                <a:latin typeface="Sylfaen"/>
                <a:cs typeface="Sylfaen"/>
              </a:rPr>
              <a:t>6925.47 </a:t>
            </a:r>
            <a:r>
              <a:rPr lang="ka-GE" sz="1100" spc="-25" dirty="0">
                <a:latin typeface="Sylfaen"/>
                <a:cs typeface="Sylfaen"/>
              </a:rPr>
              <a:t>ათ. ლარით, რომელშიც გათვალისწინებულია მიზნობრივი ტრანსფერი დელეგირებული უფლებამოსილების განსახორციელებლად; რეგიონებში განსახორციელებელი პროექტების ფონდიდან გამოყოფილი ტრანსფერი; სოფლის მხარდაჭერის პროგრამა; სხვა ტრანსფერები (მოსწავლეთა სკოლაში ტრანსპორტით მომსახურებისათვის); საერთაშორისო ორგანიზაციებიდან მიღებული გრანტები;</a:t>
            </a:r>
          </a:p>
          <a:p>
            <a:pPr marL="584200" marR="5080" indent="-228600" algn="just">
              <a:lnSpc>
                <a:spcPct val="116900"/>
              </a:lnSpc>
              <a:spcBef>
                <a:spcPts val="5"/>
              </a:spcBef>
              <a:buFont typeface="Wingdings"/>
              <a:buChar char=""/>
              <a:tabLst>
                <a:tab pos="584835" algn="l"/>
              </a:tabLst>
            </a:pPr>
            <a:r>
              <a:rPr lang="ka-GE" sz="1100" spc="-25" dirty="0">
                <a:latin typeface="Sylfaen"/>
                <a:cs typeface="Sylfaen"/>
              </a:rPr>
              <a:t>სხვა შემოსავლებიდან მიღებული შემოსავლების გეგმა განისაზღვრა - </a:t>
            </a:r>
            <a:r>
              <a:rPr lang="ka-GE" sz="1100" spc="-25" dirty="0">
                <a:solidFill>
                  <a:srgbClr val="C00000"/>
                </a:solidFill>
                <a:latin typeface="Sylfaen"/>
                <a:cs typeface="Sylfaen"/>
              </a:rPr>
              <a:t>2860.77 </a:t>
            </a:r>
            <a:r>
              <a:rPr lang="ka-GE" sz="1100" spc="-25" dirty="0">
                <a:latin typeface="Sylfaen"/>
                <a:cs typeface="Sylfaen"/>
              </a:rPr>
              <a:t>ათ. ლარით;</a:t>
            </a:r>
          </a:p>
          <a:p>
            <a:pPr marL="584200" marR="5080" indent="-228600" algn="just">
              <a:lnSpc>
                <a:spcPct val="116900"/>
              </a:lnSpc>
              <a:spcBef>
                <a:spcPts val="5"/>
              </a:spcBef>
              <a:buFont typeface="Wingdings"/>
              <a:buChar char=""/>
              <a:tabLst>
                <a:tab pos="584835" algn="l"/>
              </a:tabLst>
            </a:pPr>
            <a:r>
              <a:rPr lang="ka-GE" sz="1100" spc="-25" dirty="0">
                <a:latin typeface="Sylfaen"/>
                <a:cs typeface="Sylfaen"/>
              </a:rPr>
              <a:t>არაფინანსური აქტივების კლებიდან მიღებული შემოსავლების გეგმა განისაზღვრა - </a:t>
            </a:r>
            <a:r>
              <a:rPr lang="ka-GE" sz="1100" spc="-25" dirty="0">
                <a:solidFill>
                  <a:srgbClr val="C00000"/>
                </a:solidFill>
                <a:latin typeface="Sylfaen"/>
                <a:cs typeface="Sylfaen"/>
              </a:rPr>
              <a:t>4000.0</a:t>
            </a:r>
            <a:r>
              <a:rPr lang="ka-GE" sz="1100" spc="-25" dirty="0">
                <a:latin typeface="Sylfaen"/>
                <a:cs typeface="Sylfaen"/>
              </a:rPr>
              <a:t> ათ. ლარით</a:t>
            </a:r>
            <a:r>
              <a:rPr lang="ka-GE" sz="1100" spc="-25" dirty="0" smtClean="0">
                <a:latin typeface="Sylfaen"/>
                <a:cs typeface="Sylfaen"/>
              </a:rPr>
              <a:t>.</a:t>
            </a:r>
            <a:endParaRPr lang="en-US" sz="1100" spc="-25" dirty="0" smtClean="0">
              <a:latin typeface="Sylfaen"/>
              <a:cs typeface="Sylfaen"/>
            </a:endParaRPr>
          </a:p>
          <a:p>
            <a:pPr marL="584200" marR="5080" indent="-228600" algn="just">
              <a:lnSpc>
                <a:spcPct val="116900"/>
              </a:lnSpc>
              <a:spcBef>
                <a:spcPts val="5"/>
              </a:spcBef>
              <a:buFont typeface="Wingdings"/>
              <a:buChar char=""/>
              <a:tabLst>
                <a:tab pos="584835" algn="l"/>
              </a:tabLst>
            </a:pPr>
            <a:endParaRPr lang="en-US" sz="1100" spc="-25" dirty="0">
              <a:latin typeface="Sylfaen"/>
              <a:cs typeface="Sylfaen"/>
            </a:endParaRPr>
          </a:p>
          <a:p>
            <a:pPr marL="355600" marR="5080" algn="just">
              <a:lnSpc>
                <a:spcPct val="116900"/>
              </a:lnSpc>
              <a:spcBef>
                <a:spcPts val="5"/>
              </a:spcBef>
              <a:tabLst>
                <a:tab pos="584835" algn="l"/>
              </a:tabLst>
            </a:pPr>
            <a:endParaRPr lang="ka-GE" sz="1100" spc="-25" dirty="0">
              <a:latin typeface="Sylfaen"/>
              <a:cs typeface="Sylfaen"/>
            </a:endParaRPr>
          </a:p>
          <a:p>
            <a:pPr marL="355600" marR="5080" algn="just">
              <a:lnSpc>
                <a:spcPct val="116900"/>
              </a:lnSpc>
              <a:spcBef>
                <a:spcPts val="5"/>
              </a:spcBef>
              <a:tabLst>
                <a:tab pos="584835" algn="l"/>
              </a:tabLst>
            </a:pPr>
            <a:r>
              <a:rPr lang="ka-GE" sz="1100" spc="-25" dirty="0">
                <a:latin typeface="Sylfaen"/>
                <a:cs typeface="Sylfaen"/>
              </a:rPr>
              <a:t>დაგეგმილი შემოსულობების და ნაშთის ასახვით 2021 წლის ბიუჯეტი განისაზღვრა - </a:t>
            </a:r>
            <a:r>
              <a:rPr lang="ka-GE" sz="1100" spc="-25" dirty="0">
                <a:solidFill>
                  <a:srgbClr val="C00000"/>
                </a:solidFill>
                <a:latin typeface="Sylfaen"/>
                <a:cs typeface="Sylfaen"/>
              </a:rPr>
              <a:t>42939.44</a:t>
            </a:r>
            <a:r>
              <a:rPr lang="ka-GE" sz="1100" spc="-25" dirty="0">
                <a:latin typeface="Sylfaen"/>
                <a:cs typeface="Sylfaen"/>
              </a:rPr>
              <a:t> ათ. ლარით და გადანაწილებულ იქნა პრიორიტეტების გათვალისწინებით: </a:t>
            </a:r>
            <a:endParaRPr lang="en-US" sz="1100" spc="-25" dirty="0" smtClean="0">
              <a:latin typeface="Sylfaen"/>
              <a:cs typeface="Sylfaen"/>
            </a:endParaRPr>
          </a:p>
          <a:p>
            <a:pPr marL="355600" marR="5080" algn="just">
              <a:lnSpc>
                <a:spcPct val="116900"/>
              </a:lnSpc>
              <a:spcBef>
                <a:spcPts val="5"/>
              </a:spcBef>
              <a:tabLst>
                <a:tab pos="584835" algn="l"/>
              </a:tabLst>
            </a:pPr>
            <a:endParaRPr lang="ka-GE" sz="1100" spc="-25" dirty="0">
              <a:latin typeface="Sylfaen"/>
              <a:cs typeface="Sylfaen"/>
            </a:endParaRPr>
          </a:p>
          <a:p>
            <a:pPr marL="355600" marR="5080" algn="just">
              <a:lnSpc>
                <a:spcPct val="116900"/>
              </a:lnSpc>
              <a:spcBef>
                <a:spcPts val="5"/>
              </a:spcBef>
              <a:tabLst>
                <a:tab pos="584835" algn="l"/>
              </a:tabLst>
            </a:pPr>
            <a:r>
              <a:rPr lang="ka-GE" sz="1100" spc="-25" dirty="0">
                <a:latin typeface="Sylfaen"/>
                <a:cs typeface="Sylfaen"/>
              </a:rPr>
              <a:t>•	ინფრასტრუქტურის განვითარება - </a:t>
            </a:r>
            <a:r>
              <a:rPr lang="ka-GE" sz="1100" spc="-25" dirty="0">
                <a:solidFill>
                  <a:srgbClr val="C00000"/>
                </a:solidFill>
                <a:latin typeface="Sylfaen"/>
                <a:cs typeface="Sylfaen"/>
              </a:rPr>
              <a:t>20774.39</a:t>
            </a:r>
            <a:r>
              <a:rPr lang="ka-GE" sz="1100" spc="-25" dirty="0">
                <a:latin typeface="Sylfaen"/>
                <a:cs typeface="Sylfaen"/>
              </a:rPr>
              <a:t> ათ. ლარი;</a:t>
            </a:r>
          </a:p>
          <a:p>
            <a:pPr marL="355600" marR="5080" algn="just">
              <a:lnSpc>
                <a:spcPct val="116900"/>
              </a:lnSpc>
              <a:spcBef>
                <a:spcPts val="5"/>
              </a:spcBef>
              <a:tabLst>
                <a:tab pos="584835" algn="l"/>
              </a:tabLst>
            </a:pPr>
            <a:r>
              <a:rPr lang="ka-GE" sz="1100" spc="-25" dirty="0">
                <a:latin typeface="Sylfaen"/>
                <a:cs typeface="Sylfaen"/>
              </a:rPr>
              <a:t>•	დასუფთავება და გარემოს დაცვა  -</a:t>
            </a:r>
            <a:r>
              <a:rPr lang="ka-GE" sz="1100" spc="-25" dirty="0">
                <a:solidFill>
                  <a:srgbClr val="C00000"/>
                </a:solidFill>
                <a:latin typeface="Sylfaen"/>
                <a:cs typeface="Sylfaen"/>
              </a:rPr>
              <a:t>1598,0 </a:t>
            </a:r>
            <a:r>
              <a:rPr lang="ka-GE" sz="1100" spc="-25" dirty="0">
                <a:latin typeface="Sylfaen"/>
                <a:cs typeface="Sylfaen"/>
              </a:rPr>
              <a:t>ათ. ლარი;</a:t>
            </a:r>
          </a:p>
          <a:p>
            <a:pPr marL="355600" marR="5080" algn="just">
              <a:lnSpc>
                <a:spcPct val="116900"/>
              </a:lnSpc>
              <a:spcBef>
                <a:spcPts val="5"/>
              </a:spcBef>
              <a:tabLst>
                <a:tab pos="584835" algn="l"/>
              </a:tabLst>
            </a:pPr>
            <a:r>
              <a:rPr lang="ka-GE" sz="1100" spc="-25" dirty="0">
                <a:latin typeface="Sylfaen"/>
                <a:cs typeface="Sylfaen"/>
              </a:rPr>
              <a:t>•	განათლება  (სკოლამდელი აღზრდა, მოსწავლე ახალგაზრდობის სახლი, ზოგადი განათლების ხელშეწყობა ) – </a:t>
            </a:r>
            <a:r>
              <a:rPr lang="ka-GE" sz="1100" spc="-25" dirty="0">
                <a:solidFill>
                  <a:srgbClr val="C00000"/>
                </a:solidFill>
                <a:latin typeface="Sylfaen"/>
                <a:cs typeface="Sylfaen"/>
              </a:rPr>
              <a:t>7656,40 </a:t>
            </a:r>
            <a:r>
              <a:rPr lang="ka-GE" sz="1100" spc="-25" dirty="0">
                <a:latin typeface="Sylfaen"/>
                <a:cs typeface="Sylfaen"/>
              </a:rPr>
              <a:t>ათ. ლარი;</a:t>
            </a:r>
          </a:p>
          <a:p>
            <a:pPr marL="355600" marR="5080" algn="just">
              <a:lnSpc>
                <a:spcPct val="116900"/>
              </a:lnSpc>
              <a:spcBef>
                <a:spcPts val="5"/>
              </a:spcBef>
              <a:tabLst>
                <a:tab pos="584835" algn="l"/>
              </a:tabLst>
            </a:pPr>
            <a:r>
              <a:rPr lang="ka-GE" sz="1100" spc="-25" dirty="0">
                <a:latin typeface="Sylfaen"/>
                <a:cs typeface="Sylfaen"/>
              </a:rPr>
              <a:t>•	კულტურა, ახალგაზრდობა და სპორტი - </a:t>
            </a:r>
            <a:r>
              <a:rPr lang="ka-GE" sz="1100" spc="-25" dirty="0">
                <a:solidFill>
                  <a:srgbClr val="C00000"/>
                </a:solidFill>
                <a:latin typeface="Sylfaen"/>
                <a:cs typeface="Sylfaen"/>
              </a:rPr>
              <a:t>4985,94</a:t>
            </a:r>
            <a:r>
              <a:rPr lang="ka-GE" sz="1100" spc="-25" dirty="0">
                <a:latin typeface="Sylfaen"/>
                <a:cs typeface="Sylfaen"/>
              </a:rPr>
              <a:t> ათ. ლარი;</a:t>
            </a:r>
          </a:p>
          <a:p>
            <a:pPr marL="355600" marR="5080" algn="just">
              <a:lnSpc>
                <a:spcPct val="116900"/>
              </a:lnSpc>
              <a:spcBef>
                <a:spcPts val="5"/>
              </a:spcBef>
              <a:tabLst>
                <a:tab pos="584835" algn="l"/>
              </a:tabLst>
            </a:pPr>
            <a:r>
              <a:rPr lang="ka-GE" sz="1100" spc="-25" dirty="0">
                <a:latin typeface="Sylfaen"/>
                <a:cs typeface="Sylfaen"/>
              </a:rPr>
              <a:t>•	ჯანმრთელობისა დაცვა და სოციალური უზრუნველყოფა - </a:t>
            </a:r>
            <a:r>
              <a:rPr lang="ka-GE" sz="1100" spc="-25" dirty="0">
                <a:solidFill>
                  <a:srgbClr val="C00000"/>
                </a:solidFill>
                <a:latin typeface="Sylfaen"/>
                <a:cs typeface="Sylfaen"/>
              </a:rPr>
              <a:t>3305,66</a:t>
            </a:r>
            <a:r>
              <a:rPr lang="ka-GE" sz="1100" spc="-25" dirty="0">
                <a:latin typeface="Sylfaen"/>
                <a:cs typeface="Sylfaen"/>
              </a:rPr>
              <a:t> ათ. ლარი;</a:t>
            </a:r>
          </a:p>
          <a:p>
            <a:pPr marL="355600" marR="5080" algn="just">
              <a:lnSpc>
                <a:spcPct val="116900"/>
              </a:lnSpc>
              <a:spcBef>
                <a:spcPts val="5"/>
              </a:spcBef>
              <a:tabLst>
                <a:tab pos="584835" algn="l"/>
              </a:tabLst>
            </a:pPr>
            <a:r>
              <a:rPr lang="ka-GE" sz="1100" spc="-25" dirty="0">
                <a:latin typeface="Sylfaen"/>
                <a:cs typeface="Sylfaen"/>
              </a:rPr>
              <a:t>•	მმართველობა და საერთო დანიშნულების ხარჯები  - </a:t>
            </a:r>
            <a:r>
              <a:rPr lang="ka-GE" sz="1100" spc="-25" dirty="0">
                <a:solidFill>
                  <a:srgbClr val="C00000"/>
                </a:solidFill>
                <a:latin typeface="Sylfaen"/>
                <a:cs typeface="Sylfaen"/>
              </a:rPr>
              <a:t>4619,05</a:t>
            </a:r>
            <a:r>
              <a:rPr lang="ka-GE" sz="1100" spc="-25" dirty="0">
                <a:latin typeface="Sylfaen"/>
                <a:cs typeface="Sylfaen"/>
              </a:rPr>
              <a:t> ათ. ლარი;</a:t>
            </a:r>
          </a:p>
          <a:p>
            <a:pPr marL="355600" marR="5080" algn="just">
              <a:lnSpc>
                <a:spcPct val="116900"/>
              </a:lnSpc>
              <a:spcBef>
                <a:spcPts val="5"/>
              </a:spcBef>
              <a:tabLst>
                <a:tab pos="584835" algn="l"/>
              </a:tabLst>
            </a:pPr>
            <a:endParaRPr lang="ka-GE" sz="1100" spc="-25" dirty="0">
              <a:latin typeface="Sylfaen"/>
              <a:cs typeface="Sylfaen"/>
            </a:endParaRPr>
          </a:p>
          <a:p>
            <a:pPr marL="355600" marR="5080" algn="just">
              <a:lnSpc>
                <a:spcPct val="116900"/>
              </a:lnSpc>
              <a:spcBef>
                <a:spcPts val="5"/>
              </a:spcBef>
              <a:tabLst>
                <a:tab pos="584835" algn="l"/>
              </a:tabLst>
            </a:pPr>
            <a:endParaRPr lang="en-US" sz="1100" spc="-25" dirty="0" smtClean="0">
              <a:latin typeface="Sylfaen"/>
              <a:cs typeface="Sylfaen"/>
            </a:endParaRPr>
          </a:p>
          <a:p>
            <a:pPr marL="12700" marR="5715" algn="just">
              <a:lnSpc>
                <a:spcPct val="133600"/>
              </a:lnSpc>
              <a:spcBef>
                <a:spcPts val="780"/>
              </a:spcBef>
            </a:pPr>
            <a:endParaRPr lang="en-US" sz="1100" spc="-15" dirty="0" smtClean="0">
              <a:latin typeface="Sylfaen"/>
              <a:cs typeface="Sylfaen"/>
            </a:endParaRPr>
          </a:p>
        </p:txBody>
      </p:sp>
      <p:grpSp>
        <p:nvGrpSpPr>
          <p:cNvPr id="3" name="object 3"/>
          <p:cNvGrpSpPr/>
          <p:nvPr/>
        </p:nvGrpSpPr>
        <p:grpSpPr>
          <a:xfrm>
            <a:off x="4572" y="6301740"/>
            <a:ext cx="10060305" cy="1414780"/>
            <a:chOff x="4572" y="6301740"/>
            <a:chExt cx="10060305" cy="1414780"/>
          </a:xfrm>
        </p:grpSpPr>
        <p:sp>
          <p:nvSpPr>
            <p:cNvPr id="4" name="object 4"/>
            <p:cNvSpPr/>
            <p:nvPr/>
          </p:nvSpPr>
          <p:spPr>
            <a:xfrm>
              <a:off x="10668" y="6307836"/>
              <a:ext cx="10048240" cy="1402080"/>
            </a:xfrm>
            <a:custGeom>
              <a:avLst/>
              <a:gdLst/>
              <a:ahLst/>
              <a:cxnLst/>
              <a:rect l="l" t="t" r="r" b="b"/>
              <a:pathLst>
                <a:path w="10048240" h="1402079">
                  <a:moveTo>
                    <a:pt x="0" y="1402080"/>
                  </a:moveTo>
                  <a:lnTo>
                    <a:pt x="10047732" y="1402080"/>
                  </a:lnTo>
                  <a:lnTo>
                    <a:pt x="10047732" y="0"/>
                  </a:lnTo>
                  <a:lnTo>
                    <a:pt x="0" y="0"/>
                  </a:lnTo>
                  <a:lnTo>
                    <a:pt x="0" y="1402080"/>
                  </a:lnTo>
                  <a:close/>
                </a:path>
              </a:pathLst>
            </a:custGeom>
            <a:solidFill>
              <a:srgbClr val="1F4E79"/>
            </a:solidFill>
          </p:spPr>
          <p:txBody>
            <a:bodyPr wrap="square" lIns="0" tIns="0" rIns="0" bIns="0" rtlCol="0"/>
            <a:lstStyle/>
            <a:p>
              <a:endParaRPr/>
            </a:p>
          </p:txBody>
        </p:sp>
        <p:sp>
          <p:nvSpPr>
            <p:cNvPr id="5" name="object 5"/>
            <p:cNvSpPr/>
            <p:nvPr/>
          </p:nvSpPr>
          <p:spPr>
            <a:xfrm>
              <a:off x="10668" y="7703820"/>
              <a:ext cx="10048240" cy="12700"/>
            </a:xfrm>
            <a:custGeom>
              <a:avLst/>
              <a:gdLst/>
              <a:ahLst/>
              <a:cxnLst/>
              <a:rect l="l" t="t" r="r" b="b"/>
              <a:pathLst>
                <a:path w="10048240" h="12700">
                  <a:moveTo>
                    <a:pt x="0" y="12191"/>
                  </a:moveTo>
                  <a:lnTo>
                    <a:pt x="10047732" y="12191"/>
                  </a:lnTo>
                  <a:lnTo>
                    <a:pt x="10047732" y="0"/>
                  </a:lnTo>
                  <a:lnTo>
                    <a:pt x="0" y="0"/>
                  </a:lnTo>
                  <a:lnTo>
                    <a:pt x="0" y="12191"/>
                  </a:lnTo>
                  <a:close/>
                </a:path>
              </a:pathLst>
            </a:custGeom>
            <a:solidFill>
              <a:srgbClr val="41709C"/>
            </a:solidFill>
          </p:spPr>
          <p:txBody>
            <a:bodyPr wrap="square" lIns="0" tIns="0" rIns="0" bIns="0" rtlCol="0"/>
            <a:lstStyle/>
            <a:p>
              <a:endParaRPr/>
            </a:p>
          </p:txBody>
        </p:sp>
        <p:sp>
          <p:nvSpPr>
            <p:cNvPr id="6" name="object 6"/>
            <p:cNvSpPr/>
            <p:nvPr/>
          </p:nvSpPr>
          <p:spPr>
            <a:xfrm>
              <a:off x="10668" y="6307836"/>
              <a:ext cx="10048240" cy="1402080"/>
            </a:xfrm>
            <a:custGeom>
              <a:avLst/>
              <a:gdLst/>
              <a:ahLst/>
              <a:cxnLst/>
              <a:rect l="l" t="t" r="r" b="b"/>
              <a:pathLst>
                <a:path w="10048240" h="1402079">
                  <a:moveTo>
                    <a:pt x="10047732" y="0"/>
                  </a:moveTo>
                  <a:lnTo>
                    <a:pt x="0" y="0"/>
                  </a:lnTo>
                  <a:lnTo>
                    <a:pt x="0" y="1402080"/>
                  </a:lnTo>
                </a:path>
              </a:pathLst>
            </a:custGeom>
            <a:ln w="12191">
              <a:solidFill>
                <a:srgbClr val="41709C"/>
              </a:solidFill>
            </a:ln>
          </p:spPr>
          <p:txBody>
            <a:bodyPr wrap="square" lIns="0" tIns="0" rIns="0" bIns="0" rtlCol="0"/>
            <a:lstStyle/>
            <a:p>
              <a:endParaRPr/>
            </a:p>
          </p:txBody>
        </p:sp>
      </p:grpSp>
      <p:sp>
        <p:nvSpPr>
          <p:cNvPr id="7" name="object 7"/>
          <p:cNvSpPr txBox="1"/>
          <p:nvPr/>
        </p:nvSpPr>
        <p:spPr>
          <a:xfrm>
            <a:off x="3323971" y="6352743"/>
            <a:ext cx="3429000" cy="1134745"/>
          </a:xfrm>
          <a:prstGeom prst="rect">
            <a:avLst/>
          </a:prstGeom>
        </p:spPr>
        <p:txBody>
          <a:bodyPr vert="horz" wrap="square" lIns="0" tIns="12700" rIns="0" bIns="0" rtlCol="0">
            <a:spAutoFit/>
          </a:bodyPr>
          <a:lstStyle/>
          <a:p>
            <a:pPr marL="635" algn="ctr">
              <a:lnSpc>
                <a:spcPct val="100000"/>
              </a:lnSpc>
              <a:spcBef>
                <a:spcPts val="100"/>
              </a:spcBef>
            </a:pPr>
            <a:r>
              <a:rPr sz="1100" spc="-30" dirty="0">
                <a:solidFill>
                  <a:srgbClr val="FFFFFF"/>
                </a:solidFill>
                <a:latin typeface="Sylfaen"/>
                <a:cs typeface="Sylfaen"/>
              </a:rPr>
              <a:t>თე</a:t>
            </a:r>
            <a:r>
              <a:rPr sz="1100" spc="140" dirty="0">
                <a:solidFill>
                  <a:srgbClr val="FFFFFF"/>
                </a:solidFill>
                <a:latin typeface="Sylfaen"/>
                <a:cs typeface="Sylfaen"/>
              </a:rPr>
              <a:t>ლ</a:t>
            </a:r>
            <a:r>
              <a:rPr sz="1100" spc="40" dirty="0">
                <a:solidFill>
                  <a:srgbClr val="FFFFFF"/>
                </a:solidFill>
                <a:latin typeface="Sylfaen"/>
                <a:cs typeface="Sylfaen"/>
              </a:rPr>
              <a:t>ა</a:t>
            </a:r>
            <a:r>
              <a:rPr sz="1100" spc="-55" dirty="0">
                <a:solidFill>
                  <a:srgbClr val="FFFFFF"/>
                </a:solidFill>
                <a:latin typeface="Sylfaen"/>
                <a:cs typeface="Sylfaen"/>
              </a:rPr>
              <a:t>ვი</a:t>
            </a:r>
            <a:r>
              <a:rPr sz="1100" spc="-50" dirty="0">
                <a:solidFill>
                  <a:srgbClr val="FFFFFF"/>
                </a:solidFill>
                <a:latin typeface="Sylfaen"/>
                <a:cs typeface="Sylfaen"/>
              </a:rPr>
              <a:t>ს</a:t>
            </a:r>
            <a:r>
              <a:rPr sz="1100" spc="-15" dirty="0">
                <a:solidFill>
                  <a:srgbClr val="FFFFFF"/>
                </a:solidFill>
                <a:latin typeface="Sylfaen"/>
                <a:cs typeface="Sylfaen"/>
              </a:rPr>
              <a:t> </a:t>
            </a:r>
            <a:r>
              <a:rPr sz="1100" spc="-25" dirty="0">
                <a:solidFill>
                  <a:srgbClr val="FFFFFF"/>
                </a:solidFill>
                <a:latin typeface="Sylfaen"/>
                <a:cs typeface="Sylfaen"/>
              </a:rPr>
              <a:t>მ</a:t>
            </a:r>
            <a:r>
              <a:rPr sz="1100" spc="-275" dirty="0">
                <a:solidFill>
                  <a:srgbClr val="FFFFFF"/>
                </a:solidFill>
                <a:latin typeface="Sylfaen"/>
                <a:cs typeface="Sylfaen"/>
              </a:rPr>
              <a:t>უ</a:t>
            </a:r>
            <a:r>
              <a:rPr sz="1100" spc="-25" dirty="0">
                <a:solidFill>
                  <a:srgbClr val="FFFFFF"/>
                </a:solidFill>
                <a:latin typeface="Sylfaen"/>
                <a:cs typeface="Sylfaen"/>
              </a:rPr>
              <a:t>ნ</a:t>
            </a:r>
            <a:r>
              <a:rPr sz="1100" spc="-114" dirty="0">
                <a:solidFill>
                  <a:srgbClr val="FFFFFF"/>
                </a:solidFill>
                <a:latin typeface="Sylfaen"/>
                <a:cs typeface="Sylfaen"/>
              </a:rPr>
              <a:t>ი</a:t>
            </a:r>
            <a:r>
              <a:rPr sz="1100" spc="-75" dirty="0">
                <a:solidFill>
                  <a:srgbClr val="FFFFFF"/>
                </a:solidFill>
                <a:latin typeface="Sylfaen"/>
                <a:cs typeface="Sylfaen"/>
              </a:rPr>
              <a:t>ც</a:t>
            </a:r>
            <a:r>
              <a:rPr sz="1100" spc="-65" dirty="0">
                <a:solidFill>
                  <a:srgbClr val="FFFFFF"/>
                </a:solidFill>
                <a:latin typeface="Sylfaen"/>
                <a:cs typeface="Sylfaen"/>
              </a:rPr>
              <a:t>ი</a:t>
            </a:r>
            <a:r>
              <a:rPr sz="1100" spc="-70" dirty="0">
                <a:solidFill>
                  <a:srgbClr val="FFFFFF"/>
                </a:solidFill>
                <a:latin typeface="Sylfaen"/>
                <a:cs typeface="Sylfaen"/>
              </a:rPr>
              <a:t>პ</a:t>
            </a:r>
            <a:r>
              <a:rPr sz="1100" spc="30" dirty="0">
                <a:solidFill>
                  <a:srgbClr val="FFFFFF"/>
                </a:solidFill>
                <a:latin typeface="Sylfaen"/>
                <a:cs typeface="Sylfaen"/>
              </a:rPr>
              <a:t>ა</a:t>
            </a:r>
            <a:r>
              <a:rPr sz="1100" spc="140" dirty="0">
                <a:solidFill>
                  <a:srgbClr val="FFFFFF"/>
                </a:solidFill>
                <a:latin typeface="Sylfaen"/>
                <a:cs typeface="Sylfaen"/>
              </a:rPr>
              <a:t>ლ</a:t>
            </a:r>
            <a:r>
              <a:rPr sz="1100" spc="-95" dirty="0">
                <a:solidFill>
                  <a:srgbClr val="FFFFFF"/>
                </a:solidFill>
                <a:latin typeface="Sylfaen"/>
                <a:cs typeface="Sylfaen"/>
              </a:rPr>
              <a:t>ი</a:t>
            </a:r>
            <a:r>
              <a:rPr sz="1100" spc="-135" dirty="0">
                <a:solidFill>
                  <a:srgbClr val="FFFFFF"/>
                </a:solidFill>
                <a:latin typeface="Sylfaen"/>
                <a:cs typeface="Sylfaen"/>
              </a:rPr>
              <a:t>ტ</a:t>
            </a:r>
            <a:r>
              <a:rPr sz="1100" spc="-10" dirty="0">
                <a:solidFill>
                  <a:srgbClr val="FFFFFF"/>
                </a:solidFill>
                <a:latin typeface="Sylfaen"/>
                <a:cs typeface="Sylfaen"/>
              </a:rPr>
              <a:t>ე</a:t>
            </a:r>
            <a:r>
              <a:rPr sz="1100" spc="-114" dirty="0">
                <a:solidFill>
                  <a:srgbClr val="FFFFFF"/>
                </a:solidFill>
                <a:latin typeface="Sylfaen"/>
                <a:cs typeface="Sylfaen"/>
              </a:rPr>
              <a:t>ტ</a:t>
            </a:r>
            <a:r>
              <a:rPr sz="1100" spc="-65" dirty="0">
                <a:solidFill>
                  <a:srgbClr val="FFFFFF"/>
                </a:solidFill>
                <a:latin typeface="Sylfaen"/>
                <a:cs typeface="Sylfaen"/>
              </a:rPr>
              <a:t>ის</a:t>
            </a:r>
            <a:r>
              <a:rPr sz="1100" dirty="0">
                <a:solidFill>
                  <a:srgbClr val="FFFFFF"/>
                </a:solidFill>
                <a:latin typeface="Sylfaen"/>
                <a:cs typeface="Sylfaen"/>
              </a:rPr>
              <a:t> </a:t>
            </a:r>
            <a:r>
              <a:rPr sz="1100" spc="-35" dirty="0">
                <a:solidFill>
                  <a:srgbClr val="FFFFFF"/>
                </a:solidFill>
                <a:latin typeface="Sylfaen"/>
                <a:cs typeface="Sylfaen"/>
              </a:rPr>
              <a:t>მ</a:t>
            </a:r>
            <a:r>
              <a:rPr sz="1100" dirty="0">
                <a:solidFill>
                  <a:srgbClr val="FFFFFF"/>
                </a:solidFill>
                <a:latin typeface="Sylfaen"/>
                <a:cs typeface="Sylfaen"/>
              </a:rPr>
              <a:t>ერ</a:t>
            </a:r>
            <a:r>
              <a:rPr sz="1100" spc="-15" dirty="0">
                <a:solidFill>
                  <a:srgbClr val="FFFFFF"/>
                </a:solidFill>
                <a:latin typeface="Sylfaen"/>
                <a:cs typeface="Sylfaen"/>
              </a:rPr>
              <a:t>ი</a:t>
            </a:r>
            <a:r>
              <a:rPr sz="1100" spc="40" dirty="0">
                <a:solidFill>
                  <a:srgbClr val="FFFFFF"/>
                </a:solidFill>
                <a:latin typeface="Sylfaen"/>
                <a:cs typeface="Sylfaen"/>
              </a:rPr>
              <a:t>ა</a:t>
            </a:r>
            <a:endParaRPr sz="1100">
              <a:latin typeface="Sylfaen"/>
              <a:cs typeface="Sylfaen"/>
            </a:endParaRPr>
          </a:p>
          <a:p>
            <a:pPr marL="12700" marR="5080" algn="ctr">
              <a:lnSpc>
                <a:spcPct val="186500"/>
              </a:lnSpc>
              <a:spcBef>
                <a:spcPts val="15"/>
              </a:spcBef>
            </a:pPr>
            <a:r>
              <a:rPr sz="1100" spc="10" dirty="0">
                <a:solidFill>
                  <a:srgbClr val="FFFFFF"/>
                </a:solidFill>
                <a:latin typeface="Sylfaen"/>
                <a:cs typeface="Sylfaen"/>
              </a:rPr>
              <a:t>ქ.</a:t>
            </a:r>
            <a:r>
              <a:rPr sz="1100" dirty="0">
                <a:solidFill>
                  <a:srgbClr val="FFFFFF"/>
                </a:solidFill>
                <a:latin typeface="Sylfaen"/>
                <a:cs typeface="Sylfaen"/>
              </a:rPr>
              <a:t> თელავი,</a:t>
            </a:r>
            <a:r>
              <a:rPr sz="1100" spc="-15" dirty="0">
                <a:solidFill>
                  <a:srgbClr val="FFFFFF"/>
                </a:solidFill>
                <a:latin typeface="Sylfaen"/>
                <a:cs typeface="Sylfaen"/>
              </a:rPr>
              <a:t> </a:t>
            </a:r>
            <a:r>
              <a:rPr sz="1100" spc="35" dirty="0">
                <a:solidFill>
                  <a:srgbClr val="FFFFFF"/>
                </a:solidFill>
                <a:latin typeface="Sylfaen"/>
                <a:cs typeface="Sylfaen"/>
              </a:rPr>
              <a:t>ერეკლე</a:t>
            </a:r>
            <a:r>
              <a:rPr sz="1100" spc="5" dirty="0">
                <a:solidFill>
                  <a:srgbClr val="FFFFFF"/>
                </a:solidFill>
                <a:latin typeface="Sylfaen"/>
                <a:cs typeface="Sylfaen"/>
              </a:rPr>
              <a:t> </a:t>
            </a:r>
            <a:r>
              <a:rPr sz="1100" spc="-35" dirty="0">
                <a:solidFill>
                  <a:srgbClr val="FFFFFF"/>
                </a:solidFill>
                <a:latin typeface="Sylfaen"/>
                <a:cs typeface="Sylfaen"/>
              </a:rPr>
              <a:t>II-ის</a:t>
            </a:r>
            <a:r>
              <a:rPr sz="1100" spc="-5" dirty="0">
                <a:solidFill>
                  <a:srgbClr val="FFFFFF"/>
                </a:solidFill>
                <a:latin typeface="Sylfaen"/>
                <a:cs typeface="Sylfaen"/>
              </a:rPr>
              <a:t> </a:t>
            </a:r>
            <a:r>
              <a:rPr sz="1100" spc="-45" dirty="0">
                <a:solidFill>
                  <a:srgbClr val="FFFFFF"/>
                </a:solidFill>
                <a:latin typeface="Sylfaen"/>
                <a:cs typeface="Sylfaen"/>
              </a:rPr>
              <a:t>გამზრი</a:t>
            </a:r>
            <a:r>
              <a:rPr sz="1100" spc="-5" dirty="0">
                <a:solidFill>
                  <a:srgbClr val="FFFFFF"/>
                </a:solidFill>
                <a:latin typeface="Sylfaen"/>
                <a:cs typeface="Sylfaen"/>
              </a:rPr>
              <a:t> </a:t>
            </a:r>
            <a:r>
              <a:rPr sz="1100" dirty="0">
                <a:solidFill>
                  <a:srgbClr val="FFFFFF"/>
                </a:solidFill>
                <a:latin typeface="Sylfaen"/>
                <a:cs typeface="Sylfaen"/>
              </a:rPr>
              <a:t>16 +995 </a:t>
            </a:r>
            <a:r>
              <a:rPr sz="1100" spc="-5" dirty="0">
                <a:solidFill>
                  <a:srgbClr val="FFFFFF"/>
                </a:solidFill>
                <a:latin typeface="Sylfaen"/>
                <a:cs typeface="Sylfaen"/>
              </a:rPr>
              <a:t>(350)</a:t>
            </a:r>
            <a:r>
              <a:rPr sz="1100" dirty="0">
                <a:solidFill>
                  <a:srgbClr val="FFFFFF"/>
                </a:solidFill>
                <a:latin typeface="Sylfaen"/>
                <a:cs typeface="Sylfaen"/>
              </a:rPr>
              <a:t> 27</a:t>
            </a:r>
            <a:r>
              <a:rPr sz="1100" spc="-15" dirty="0">
                <a:solidFill>
                  <a:srgbClr val="FFFFFF"/>
                </a:solidFill>
                <a:latin typeface="Sylfaen"/>
                <a:cs typeface="Sylfaen"/>
              </a:rPr>
              <a:t> </a:t>
            </a:r>
            <a:r>
              <a:rPr sz="1100" dirty="0">
                <a:solidFill>
                  <a:srgbClr val="FFFFFF"/>
                </a:solidFill>
                <a:latin typeface="Sylfaen"/>
                <a:cs typeface="Sylfaen"/>
              </a:rPr>
              <a:t>31 06 </a:t>
            </a:r>
            <a:r>
              <a:rPr sz="1100" spc="-260" dirty="0">
                <a:solidFill>
                  <a:srgbClr val="FFFFFF"/>
                </a:solidFill>
                <a:latin typeface="Sylfaen"/>
                <a:cs typeface="Sylfaen"/>
              </a:rPr>
              <a:t> </a:t>
            </a:r>
            <a:r>
              <a:rPr sz="1100" spc="-5" dirty="0">
                <a:solidFill>
                  <a:srgbClr val="FFFFFF"/>
                </a:solidFill>
                <a:latin typeface="Sylfaen"/>
                <a:cs typeface="Sylfaen"/>
                <a:hlinkClick r:id="rId2"/>
              </a:rPr>
              <a:t>info@telavi.gov.ge</a:t>
            </a:r>
            <a:endParaRPr sz="1100">
              <a:latin typeface="Sylfaen"/>
              <a:cs typeface="Sylfaen"/>
            </a:endParaRPr>
          </a:p>
          <a:p>
            <a:pPr>
              <a:lnSpc>
                <a:spcPct val="100000"/>
              </a:lnSpc>
              <a:spcBef>
                <a:spcPts val="30"/>
              </a:spcBef>
            </a:pPr>
            <a:endParaRPr sz="850">
              <a:latin typeface="Sylfaen"/>
              <a:cs typeface="Sylfaen"/>
            </a:endParaRPr>
          </a:p>
          <a:p>
            <a:pPr marL="955675">
              <a:lnSpc>
                <a:spcPct val="100000"/>
              </a:lnSpc>
            </a:pPr>
            <a:r>
              <a:rPr sz="1100" spc="-5" dirty="0">
                <a:solidFill>
                  <a:srgbClr val="FFFFFF"/>
                </a:solidFill>
                <a:latin typeface="Sylfaen"/>
                <a:cs typeface="Sylfaen"/>
                <a:hlinkClick r:id="rId3"/>
              </a:rPr>
              <a:t>WWW.TELAVI.GOV.GE</a:t>
            </a:r>
            <a:endParaRPr sz="1100">
              <a:latin typeface="Sylfaen"/>
              <a:cs typeface="Sylfaen"/>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txBox="1"/>
          <p:nvPr/>
        </p:nvSpPr>
        <p:spPr>
          <a:xfrm>
            <a:off x="380999" y="381000"/>
            <a:ext cx="9467087" cy="7504619"/>
          </a:xfrm>
          <a:prstGeom prst="rect">
            <a:avLst/>
          </a:prstGeom>
        </p:spPr>
        <p:txBody>
          <a:bodyPr vert="horz" wrap="square" lIns="0" tIns="12700" rIns="0" bIns="0" rtlCol="0">
            <a:spAutoFit/>
          </a:bodyPr>
          <a:lstStyle/>
          <a:p>
            <a:pPr marL="12700" algn="just">
              <a:lnSpc>
                <a:spcPct val="100000"/>
              </a:lnSpc>
              <a:spcBef>
                <a:spcPts val="100"/>
              </a:spcBef>
            </a:pPr>
            <a:endParaRPr sz="1200" b="1" spc="50" dirty="0" smtClean="0">
              <a:solidFill>
                <a:srgbClr val="C00000"/>
              </a:solidFill>
              <a:latin typeface="Sylfaen"/>
              <a:cs typeface="Sylfaen"/>
            </a:endParaRPr>
          </a:p>
          <a:p>
            <a:pPr marL="184150" indent="-171450" algn="just">
              <a:lnSpc>
                <a:spcPct val="100000"/>
              </a:lnSpc>
              <a:spcBef>
                <a:spcPts val="100"/>
              </a:spcBef>
              <a:buFont typeface="Wingdings" panose="05000000000000000000" pitchFamily="2" charset="2"/>
              <a:buChar char="§"/>
            </a:pPr>
            <a:r>
              <a:rPr lang="ka-GE" sz="1200" spc="50" dirty="0" smtClean="0">
                <a:latin typeface="Sylfaen"/>
                <a:cs typeface="Sylfaen"/>
              </a:rPr>
              <a:t>აკურის </a:t>
            </a:r>
            <a:r>
              <a:rPr lang="ka-GE" sz="1200" spc="50" dirty="0">
                <a:latin typeface="Sylfaen"/>
                <a:cs typeface="Sylfaen"/>
              </a:rPr>
              <a:t>შიდა საუბნო გზის რეაბილიტაცია (570 გრძ.მ) - ღირებულება - 284 979 </a:t>
            </a:r>
            <a:r>
              <a:rPr lang="ka-GE" sz="1200" spc="50" dirty="0" smtClean="0">
                <a:latin typeface="Sylfaen"/>
                <a:cs typeface="Sylfaen"/>
              </a:rPr>
              <a:t>ლარი</a:t>
            </a:r>
          </a:p>
          <a:p>
            <a:pPr marL="12700" algn="just">
              <a:lnSpc>
                <a:spcPct val="100000"/>
              </a:lnSpc>
              <a:spcBef>
                <a:spcPts val="100"/>
              </a:spcBef>
            </a:pPr>
            <a:endParaRPr lang="ka-GE" sz="1200" spc="50" dirty="0" smtClean="0">
              <a:latin typeface="Sylfaen"/>
              <a:cs typeface="Sylfaen"/>
            </a:endParaRPr>
          </a:p>
          <a:p>
            <a:pPr marL="184150" indent="-171450" algn="just">
              <a:lnSpc>
                <a:spcPct val="100000"/>
              </a:lnSpc>
              <a:spcBef>
                <a:spcPts val="100"/>
              </a:spcBef>
              <a:buFont typeface="Wingdings" panose="05000000000000000000" pitchFamily="2" charset="2"/>
              <a:buChar char="§"/>
            </a:pPr>
            <a:r>
              <a:rPr lang="ka-GE" sz="1200" spc="50" dirty="0" smtClean="0">
                <a:latin typeface="Sylfaen"/>
                <a:cs typeface="Sylfaen"/>
              </a:rPr>
              <a:t>ნასამხრალში </a:t>
            </a:r>
            <a:r>
              <a:rPr lang="ka-GE" sz="1200" spc="50" dirty="0">
                <a:latin typeface="Sylfaen"/>
                <a:cs typeface="Sylfaen"/>
              </a:rPr>
              <a:t>შიდა საუბნო გზის რეაბილიტაცია (220 გრძ.მ) ღირებულება - 128 936 </a:t>
            </a:r>
            <a:r>
              <a:rPr lang="ka-GE" sz="1200" spc="50" dirty="0" smtClean="0">
                <a:latin typeface="Sylfaen"/>
                <a:cs typeface="Sylfaen"/>
              </a:rPr>
              <a:t>ლარი</a:t>
            </a:r>
          </a:p>
          <a:p>
            <a:pPr marL="12700" algn="just">
              <a:lnSpc>
                <a:spcPct val="100000"/>
              </a:lnSpc>
              <a:spcBef>
                <a:spcPts val="100"/>
              </a:spcBef>
            </a:pPr>
            <a:endParaRPr lang="ka-GE" sz="1200" spc="50" dirty="0" smtClean="0">
              <a:latin typeface="Sylfaen"/>
              <a:cs typeface="Sylfaen"/>
            </a:endParaRPr>
          </a:p>
          <a:p>
            <a:pPr marL="184150" indent="-171450" algn="just">
              <a:lnSpc>
                <a:spcPct val="100000"/>
              </a:lnSpc>
              <a:spcBef>
                <a:spcPts val="100"/>
              </a:spcBef>
              <a:buFont typeface="Wingdings" panose="05000000000000000000" pitchFamily="2" charset="2"/>
              <a:buChar char="§"/>
            </a:pPr>
            <a:r>
              <a:rPr lang="ka-GE" sz="1200" spc="50" dirty="0" smtClean="0">
                <a:latin typeface="Sylfaen"/>
                <a:cs typeface="Sylfaen"/>
              </a:rPr>
              <a:t>ნასამხრალში </a:t>
            </a:r>
            <a:r>
              <a:rPr lang="ka-GE" sz="1200" spc="50" dirty="0">
                <a:latin typeface="Sylfaen"/>
                <a:cs typeface="Sylfaen"/>
              </a:rPr>
              <a:t>საბავშვო ბაღთან მისასვლელი გზის მოწყობის სამუშაოები (500 გრძ.მ) - ღირებულება - 128 550 </a:t>
            </a:r>
            <a:r>
              <a:rPr lang="ka-GE" sz="1200" spc="50" dirty="0" smtClean="0">
                <a:latin typeface="Sylfaen"/>
                <a:cs typeface="Sylfaen"/>
              </a:rPr>
              <a:t>ლარი</a:t>
            </a:r>
          </a:p>
          <a:p>
            <a:pPr marL="12700" algn="just">
              <a:lnSpc>
                <a:spcPct val="100000"/>
              </a:lnSpc>
              <a:spcBef>
                <a:spcPts val="100"/>
              </a:spcBef>
            </a:pPr>
            <a:endParaRPr lang="ka-GE" sz="1200" spc="50" dirty="0" smtClean="0">
              <a:latin typeface="Sylfaen"/>
              <a:cs typeface="Sylfaen"/>
            </a:endParaRPr>
          </a:p>
          <a:p>
            <a:pPr marL="184150" indent="-171450" algn="just">
              <a:lnSpc>
                <a:spcPct val="100000"/>
              </a:lnSpc>
              <a:spcBef>
                <a:spcPts val="100"/>
              </a:spcBef>
              <a:buFont typeface="Wingdings" panose="05000000000000000000" pitchFamily="2" charset="2"/>
              <a:buChar char="§"/>
            </a:pPr>
            <a:r>
              <a:rPr lang="ka-GE" sz="1200" spc="50" dirty="0" smtClean="0">
                <a:latin typeface="Sylfaen"/>
                <a:cs typeface="Sylfaen"/>
              </a:rPr>
              <a:t>შალაურის </a:t>
            </a:r>
            <a:r>
              <a:rPr lang="ka-GE" sz="1200" spc="50" dirty="0">
                <a:latin typeface="Sylfaen"/>
                <a:cs typeface="Sylfaen"/>
              </a:rPr>
              <a:t>შიდა საუბნო გზის რეაბილიტაცია (330 გრძ.მ) - ღირებულება - 103 202 </a:t>
            </a:r>
            <a:r>
              <a:rPr lang="ka-GE" sz="1200" spc="50" dirty="0" smtClean="0">
                <a:latin typeface="Sylfaen"/>
                <a:cs typeface="Sylfaen"/>
              </a:rPr>
              <a:t>ლარი</a:t>
            </a:r>
          </a:p>
          <a:p>
            <a:pPr marL="12700" algn="just">
              <a:lnSpc>
                <a:spcPct val="100000"/>
              </a:lnSpc>
              <a:spcBef>
                <a:spcPts val="100"/>
              </a:spcBef>
            </a:pPr>
            <a:endParaRPr lang="ka-GE" sz="1200" spc="50" dirty="0" smtClean="0">
              <a:latin typeface="Sylfaen"/>
              <a:cs typeface="Sylfaen"/>
            </a:endParaRPr>
          </a:p>
          <a:p>
            <a:pPr marL="184150" indent="-171450" algn="just">
              <a:lnSpc>
                <a:spcPct val="100000"/>
              </a:lnSpc>
              <a:spcBef>
                <a:spcPts val="100"/>
              </a:spcBef>
              <a:buFont typeface="Wingdings" panose="05000000000000000000" pitchFamily="2" charset="2"/>
              <a:buChar char="§"/>
            </a:pPr>
            <a:r>
              <a:rPr lang="ka-GE" sz="1200" spc="50" dirty="0" smtClean="0">
                <a:latin typeface="Sylfaen"/>
                <a:cs typeface="Sylfaen"/>
              </a:rPr>
              <a:t>ართანის </a:t>
            </a:r>
            <a:r>
              <a:rPr lang="ka-GE" sz="1200" spc="50" dirty="0">
                <a:latin typeface="Sylfaen"/>
                <a:cs typeface="Sylfaen"/>
              </a:rPr>
              <a:t>შიდა საუბნო გზის რეაბილიტაცია (945 გრძ.მ) </a:t>
            </a:r>
            <a:r>
              <a:rPr lang="ka-GE" sz="1200" spc="50" dirty="0" smtClean="0">
                <a:latin typeface="Sylfaen"/>
                <a:cs typeface="Sylfaen"/>
              </a:rPr>
              <a:t>-პროექტის </a:t>
            </a:r>
            <a:r>
              <a:rPr lang="ka-GE" sz="1200" spc="50" dirty="0">
                <a:latin typeface="Sylfaen"/>
                <a:cs typeface="Sylfaen"/>
              </a:rPr>
              <a:t>სრული ღირებულება - 597 000 ლარი </a:t>
            </a:r>
            <a:endParaRPr lang="ka-GE" sz="1200" spc="50" dirty="0" smtClean="0">
              <a:latin typeface="Sylfaen"/>
              <a:cs typeface="Sylfaen"/>
            </a:endParaRPr>
          </a:p>
          <a:p>
            <a:pPr marL="12700" algn="just">
              <a:lnSpc>
                <a:spcPct val="100000"/>
              </a:lnSpc>
              <a:spcBef>
                <a:spcPts val="100"/>
              </a:spcBef>
            </a:pPr>
            <a:endParaRPr lang="ka-GE" sz="1200" spc="50" dirty="0">
              <a:latin typeface="Sylfaen"/>
              <a:cs typeface="Sylfaen"/>
            </a:endParaRPr>
          </a:p>
          <a:p>
            <a:pPr marL="184150" indent="-171450" algn="just">
              <a:lnSpc>
                <a:spcPct val="100000"/>
              </a:lnSpc>
              <a:spcBef>
                <a:spcPts val="100"/>
              </a:spcBef>
              <a:buFont typeface="Wingdings" panose="05000000000000000000" pitchFamily="2" charset="2"/>
              <a:buChar char="§"/>
            </a:pPr>
            <a:r>
              <a:rPr lang="ka-GE" sz="1200" spc="50" dirty="0">
                <a:latin typeface="Sylfaen"/>
                <a:cs typeface="Sylfaen"/>
              </a:rPr>
              <a:t>ვანთის შიდა საუბნო გზის რეაბილიტაცია (300 გრძ.მ) - ღირებულება - 125521 </a:t>
            </a:r>
            <a:r>
              <a:rPr lang="ka-GE" sz="1200" spc="50" dirty="0" smtClean="0">
                <a:latin typeface="Sylfaen"/>
                <a:cs typeface="Sylfaen"/>
              </a:rPr>
              <a:t>ლარი</a:t>
            </a:r>
          </a:p>
          <a:p>
            <a:pPr marL="12700" algn="just">
              <a:lnSpc>
                <a:spcPct val="100000"/>
              </a:lnSpc>
              <a:spcBef>
                <a:spcPts val="100"/>
              </a:spcBef>
            </a:pPr>
            <a:endParaRPr lang="ka-GE" sz="1200" spc="50" dirty="0" smtClean="0">
              <a:latin typeface="Sylfaen"/>
              <a:cs typeface="Sylfaen"/>
            </a:endParaRPr>
          </a:p>
          <a:p>
            <a:pPr marL="184150" indent="-171450" algn="just">
              <a:lnSpc>
                <a:spcPct val="100000"/>
              </a:lnSpc>
              <a:spcBef>
                <a:spcPts val="100"/>
              </a:spcBef>
              <a:buFont typeface="Wingdings" panose="05000000000000000000" pitchFamily="2" charset="2"/>
              <a:buChar char="§"/>
            </a:pPr>
            <a:r>
              <a:rPr lang="ka-GE" sz="1200" spc="50" dirty="0">
                <a:latin typeface="Sylfaen"/>
                <a:cs typeface="Sylfaen"/>
              </a:rPr>
              <a:t>შალაურში </a:t>
            </a:r>
            <a:r>
              <a:rPr lang="en-US" sz="1200" spc="50" dirty="0">
                <a:latin typeface="Sylfaen"/>
                <a:cs typeface="Sylfaen"/>
              </a:rPr>
              <a:t>N1 </a:t>
            </a:r>
            <a:r>
              <a:rPr lang="ka-GE" sz="1200" spc="50" dirty="0">
                <a:latin typeface="Sylfaen"/>
                <a:cs typeface="Sylfaen"/>
              </a:rPr>
              <a:t>გზის რეაბილიტაცია (270 გრძ.მ) - ღირებულება - 115511 </a:t>
            </a:r>
            <a:r>
              <a:rPr lang="ka-GE" sz="1200" spc="50" dirty="0" smtClean="0">
                <a:latin typeface="Sylfaen"/>
                <a:cs typeface="Sylfaen"/>
              </a:rPr>
              <a:t>ლარი</a:t>
            </a:r>
          </a:p>
          <a:p>
            <a:pPr marL="12700" algn="just">
              <a:lnSpc>
                <a:spcPct val="100000"/>
              </a:lnSpc>
              <a:spcBef>
                <a:spcPts val="100"/>
              </a:spcBef>
            </a:pPr>
            <a:endParaRPr lang="ka-GE" sz="1200" spc="50" dirty="0" smtClean="0">
              <a:latin typeface="Sylfaen"/>
              <a:cs typeface="Sylfaen"/>
            </a:endParaRPr>
          </a:p>
          <a:p>
            <a:pPr marL="184150" indent="-171450" algn="just">
              <a:lnSpc>
                <a:spcPct val="100000"/>
              </a:lnSpc>
              <a:spcBef>
                <a:spcPts val="100"/>
              </a:spcBef>
              <a:buFont typeface="Wingdings" panose="05000000000000000000" pitchFamily="2" charset="2"/>
              <a:buChar char="§"/>
            </a:pPr>
            <a:r>
              <a:rPr lang="ka-GE" sz="1200" spc="50" dirty="0">
                <a:latin typeface="Sylfaen"/>
                <a:cs typeface="Sylfaen"/>
              </a:rPr>
              <a:t>იყალთოს შიდა საუბნო გზის რეაბილიტაცია ( 260 გრძ.მ)  ღირებულება - 128600 ლარი </a:t>
            </a:r>
            <a:endParaRPr lang="ka-GE" sz="1200" spc="50" dirty="0" smtClean="0">
              <a:latin typeface="Sylfaen"/>
              <a:cs typeface="Sylfaen"/>
            </a:endParaRPr>
          </a:p>
          <a:p>
            <a:pPr marL="12700" algn="just">
              <a:lnSpc>
                <a:spcPct val="100000"/>
              </a:lnSpc>
              <a:spcBef>
                <a:spcPts val="100"/>
              </a:spcBef>
            </a:pPr>
            <a:endParaRPr lang="ka-GE" sz="1200" spc="50" dirty="0">
              <a:latin typeface="Sylfaen"/>
              <a:cs typeface="Sylfaen"/>
            </a:endParaRPr>
          </a:p>
          <a:p>
            <a:pPr marL="184150" indent="-171450" algn="just">
              <a:lnSpc>
                <a:spcPct val="100000"/>
              </a:lnSpc>
              <a:spcBef>
                <a:spcPts val="100"/>
              </a:spcBef>
              <a:buFont typeface="Wingdings" panose="05000000000000000000" pitchFamily="2" charset="2"/>
              <a:buChar char="§"/>
            </a:pPr>
            <a:r>
              <a:rPr lang="ka-GE" sz="1200" spc="50" dirty="0">
                <a:latin typeface="Sylfaen"/>
                <a:cs typeface="Sylfaen"/>
              </a:rPr>
              <a:t>კურდღელაურის </a:t>
            </a:r>
            <a:r>
              <a:rPr lang="en-US" sz="1200" spc="50" dirty="0">
                <a:latin typeface="Sylfaen"/>
                <a:cs typeface="Sylfaen"/>
              </a:rPr>
              <a:t>N1 </a:t>
            </a:r>
            <a:r>
              <a:rPr lang="ka-GE" sz="1200" spc="50" dirty="0">
                <a:latin typeface="Sylfaen"/>
                <a:cs typeface="Sylfaen"/>
              </a:rPr>
              <a:t>გზის რეაბილიტაცია (400 გრძ.მ) - ღირებულება - 195195 </a:t>
            </a:r>
            <a:r>
              <a:rPr lang="ka-GE" sz="1200" spc="50" dirty="0" smtClean="0">
                <a:latin typeface="Sylfaen"/>
                <a:cs typeface="Sylfaen"/>
              </a:rPr>
              <a:t>ლარი</a:t>
            </a:r>
            <a:endParaRPr lang="x-none" sz="1200" b="1" spc="50" dirty="0">
              <a:solidFill>
                <a:srgbClr val="C00000"/>
              </a:solidFill>
              <a:latin typeface="Sylfaen"/>
              <a:cs typeface="Sylfaen"/>
            </a:endParaRPr>
          </a:p>
          <a:p>
            <a:pPr marL="12700" algn="just">
              <a:lnSpc>
                <a:spcPct val="100000"/>
              </a:lnSpc>
              <a:spcBef>
                <a:spcPts val="100"/>
              </a:spcBef>
            </a:pPr>
            <a:endParaRPr lang="x-none" sz="1200" b="1" spc="50" dirty="0" smtClean="0">
              <a:solidFill>
                <a:srgbClr val="C00000"/>
              </a:solidFill>
              <a:latin typeface="Sylfaen"/>
              <a:cs typeface="Sylfaen"/>
            </a:endParaRPr>
          </a:p>
          <a:p>
            <a:pPr marL="12700" algn="just">
              <a:lnSpc>
                <a:spcPct val="100000"/>
              </a:lnSpc>
              <a:spcBef>
                <a:spcPts val="100"/>
              </a:spcBef>
            </a:pPr>
            <a:endParaRPr lang="x-none" sz="1200" b="1" spc="50" dirty="0">
              <a:solidFill>
                <a:srgbClr val="C00000"/>
              </a:solidFill>
              <a:latin typeface="Sylfaen"/>
              <a:cs typeface="Sylfaen"/>
            </a:endParaRPr>
          </a:p>
          <a:p>
            <a:pPr marL="12700" algn="just">
              <a:lnSpc>
                <a:spcPct val="100000"/>
              </a:lnSpc>
              <a:spcBef>
                <a:spcPts val="100"/>
              </a:spcBef>
            </a:pPr>
            <a:endParaRPr lang="x-none" sz="1200" b="1" spc="50" dirty="0" smtClean="0">
              <a:solidFill>
                <a:srgbClr val="C00000"/>
              </a:solidFill>
              <a:latin typeface="Sylfaen"/>
              <a:cs typeface="Sylfaen"/>
            </a:endParaRPr>
          </a:p>
          <a:p>
            <a:pPr marL="12700" algn="just">
              <a:lnSpc>
                <a:spcPct val="100000"/>
              </a:lnSpc>
              <a:spcBef>
                <a:spcPts val="100"/>
              </a:spcBef>
            </a:pPr>
            <a:endParaRPr lang="x-none" sz="1200" b="1" spc="50" dirty="0">
              <a:solidFill>
                <a:srgbClr val="C00000"/>
              </a:solidFill>
              <a:latin typeface="Sylfaen"/>
              <a:cs typeface="Sylfaen"/>
            </a:endParaRPr>
          </a:p>
          <a:p>
            <a:pPr marL="12700" algn="just">
              <a:lnSpc>
                <a:spcPct val="100000"/>
              </a:lnSpc>
              <a:spcBef>
                <a:spcPts val="100"/>
              </a:spcBef>
            </a:pPr>
            <a:endParaRPr lang="x-none" sz="1200" b="1" spc="50" dirty="0" smtClean="0">
              <a:solidFill>
                <a:srgbClr val="C00000"/>
              </a:solidFill>
              <a:latin typeface="Sylfaen"/>
              <a:cs typeface="Sylfaen"/>
            </a:endParaRPr>
          </a:p>
          <a:p>
            <a:pPr marL="12700" algn="just">
              <a:lnSpc>
                <a:spcPct val="100000"/>
              </a:lnSpc>
              <a:spcBef>
                <a:spcPts val="100"/>
              </a:spcBef>
            </a:pPr>
            <a:endParaRPr lang="x-none" sz="1200" b="1" spc="50" dirty="0">
              <a:solidFill>
                <a:srgbClr val="C00000"/>
              </a:solidFill>
              <a:latin typeface="Sylfaen"/>
              <a:cs typeface="Sylfaen"/>
            </a:endParaRPr>
          </a:p>
          <a:p>
            <a:pPr marL="12700" algn="just">
              <a:lnSpc>
                <a:spcPct val="100000"/>
              </a:lnSpc>
              <a:spcBef>
                <a:spcPts val="100"/>
              </a:spcBef>
            </a:pPr>
            <a:endParaRPr lang="x-none" sz="1200" b="1" spc="50" dirty="0" smtClean="0">
              <a:solidFill>
                <a:srgbClr val="C00000"/>
              </a:solidFill>
              <a:latin typeface="Sylfaen"/>
              <a:cs typeface="Sylfaen"/>
            </a:endParaRPr>
          </a:p>
          <a:p>
            <a:pPr marL="12700" algn="just">
              <a:lnSpc>
                <a:spcPct val="100000"/>
              </a:lnSpc>
              <a:spcBef>
                <a:spcPts val="100"/>
              </a:spcBef>
            </a:pPr>
            <a:endParaRPr lang="x-none" sz="1200" b="1" spc="50" dirty="0">
              <a:solidFill>
                <a:srgbClr val="C00000"/>
              </a:solidFill>
              <a:latin typeface="Sylfaen"/>
              <a:cs typeface="Sylfaen"/>
            </a:endParaRPr>
          </a:p>
          <a:p>
            <a:pPr marL="12700" algn="just">
              <a:lnSpc>
                <a:spcPct val="100000"/>
              </a:lnSpc>
              <a:spcBef>
                <a:spcPts val="100"/>
              </a:spcBef>
            </a:pPr>
            <a:endParaRPr lang="x-none" sz="1200" b="1" spc="50" dirty="0" smtClean="0">
              <a:solidFill>
                <a:srgbClr val="C00000"/>
              </a:solidFill>
              <a:latin typeface="Sylfaen"/>
              <a:cs typeface="Sylfaen"/>
            </a:endParaRPr>
          </a:p>
          <a:p>
            <a:pPr marL="12700" algn="just">
              <a:lnSpc>
                <a:spcPct val="100000"/>
              </a:lnSpc>
              <a:spcBef>
                <a:spcPts val="100"/>
              </a:spcBef>
            </a:pPr>
            <a:endParaRPr lang="x-none" sz="1200" b="1" spc="50" dirty="0">
              <a:solidFill>
                <a:srgbClr val="C00000"/>
              </a:solidFill>
              <a:latin typeface="Sylfaen"/>
              <a:cs typeface="Sylfaen"/>
            </a:endParaRPr>
          </a:p>
          <a:p>
            <a:pPr marL="12700" algn="just">
              <a:lnSpc>
                <a:spcPct val="100000"/>
              </a:lnSpc>
              <a:spcBef>
                <a:spcPts val="100"/>
              </a:spcBef>
            </a:pPr>
            <a:endParaRPr lang="x-none" sz="1200" b="1" spc="50" dirty="0" smtClean="0">
              <a:solidFill>
                <a:srgbClr val="C00000"/>
              </a:solidFill>
              <a:latin typeface="Sylfaen"/>
              <a:cs typeface="Sylfaen"/>
            </a:endParaRPr>
          </a:p>
          <a:p>
            <a:pPr marL="12700" algn="just">
              <a:lnSpc>
                <a:spcPct val="100000"/>
              </a:lnSpc>
              <a:spcBef>
                <a:spcPts val="100"/>
              </a:spcBef>
            </a:pPr>
            <a:endParaRPr lang="x-none" sz="1200" b="1" spc="50" dirty="0">
              <a:solidFill>
                <a:srgbClr val="C00000"/>
              </a:solidFill>
              <a:latin typeface="Sylfaen"/>
              <a:cs typeface="Sylfaen"/>
            </a:endParaRPr>
          </a:p>
          <a:p>
            <a:pPr marL="12700" algn="just">
              <a:lnSpc>
                <a:spcPct val="100000"/>
              </a:lnSpc>
              <a:spcBef>
                <a:spcPts val="100"/>
              </a:spcBef>
            </a:pPr>
            <a:endParaRPr lang="x-none" sz="1200" b="1" spc="50" dirty="0" smtClean="0">
              <a:solidFill>
                <a:srgbClr val="C00000"/>
              </a:solidFill>
              <a:latin typeface="Sylfaen"/>
              <a:cs typeface="Sylfaen"/>
            </a:endParaRPr>
          </a:p>
          <a:p>
            <a:pPr marL="12700" algn="just">
              <a:lnSpc>
                <a:spcPct val="100000"/>
              </a:lnSpc>
              <a:spcBef>
                <a:spcPts val="100"/>
              </a:spcBef>
            </a:pPr>
            <a:endParaRPr lang="x-none" sz="1200" b="1" spc="50" dirty="0">
              <a:solidFill>
                <a:srgbClr val="C00000"/>
              </a:solidFill>
              <a:latin typeface="Sylfaen"/>
              <a:cs typeface="Sylfaen"/>
            </a:endParaRPr>
          </a:p>
          <a:p>
            <a:pPr marL="12700" algn="just">
              <a:lnSpc>
                <a:spcPct val="100000"/>
              </a:lnSpc>
              <a:spcBef>
                <a:spcPts val="100"/>
              </a:spcBef>
            </a:pPr>
            <a:endParaRPr lang="x-none" sz="1200" b="1" spc="50" dirty="0" smtClean="0">
              <a:solidFill>
                <a:srgbClr val="C00000"/>
              </a:solidFill>
              <a:latin typeface="Sylfaen"/>
              <a:cs typeface="Sylfaen"/>
            </a:endParaRPr>
          </a:p>
          <a:p>
            <a:pPr marL="12700" algn="just">
              <a:lnSpc>
                <a:spcPct val="100000"/>
              </a:lnSpc>
              <a:spcBef>
                <a:spcPts val="100"/>
              </a:spcBef>
            </a:pPr>
            <a:endParaRPr lang="x-none" sz="1200" b="1" spc="50" dirty="0">
              <a:solidFill>
                <a:srgbClr val="C00000"/>
              </a:solidFill>
              <a:latin typeface="Sylfaen"/>
              <a:cs typeface="Sylfaen"/>
            </a:endParaRPr>
          </a:p>
          <a:p>
            <a:pPr marL="12700" algn="just">
              <a:lnSpc>
                <a:spcPct val="100000"/>
              </a:lnSpc>
              <a:spcBef>
                <a:spcPts val="100"/>
              </a:spcBef>
            </a:pPr>
            <a:endParaRPr lang="x-none" sz="1200" b="1" spc="50" dirty="0" smtClean="0">
              <a:solidFill>
                <a:srgbClr val="C00000"/>
              </a:solidFill>
              <a:latin typeface="Sylfaen"/>
              <a:cs typeface="Sylfaen"/>
            </a:endParaRPr>
          </a:p>
          <a:p>
            <a:pPr marL="12700" algn="just">
              <a:lnSpc>
                <a:spcPct val="100000"/>
              </a:lnSpc>
              <a:spcBef>
                <a:spcPts val="100"/>
              </a:spcBef>
            </a:pPr>
            <a:endParaRPr lang="x-none" sz="1200" b="1" spc="50" dirty="0">
              <a:solidFill>
                <a:srgbClr val="C00000"/>
              </a:solidFill>
              <a:latin typeface="Sylfaen"/>
              <a:cs typeface="Sylfaen"/>
            </a:endParaRPr>
          </a:p>
          <a:p>
            <a:pPr marL="12700" algn="just">
              <a:lnSpc>
                <a:spcPct val="100000"/>
              </a:lnSpc>
              <a:spcBef>
                <a:spcPts val="100"/>
              </a:spcBef>
            </a:pPr>
            <a:endParaRPr lang="x-none" sz="1200" b="1" spc="50" dirty="0" smtClean="0">
              <a:solidFill>
                <a:srgbClr val="C00000"/>
              </a:solidFill>
              <a:latin typeface="Sylfaen"/>
              <a:cs typeface="Sylfaen"/>
            </a:endParaRPr>
          </a:p>
          <a:p>
            <a:pPr marL="12700" algn="just">
              <a:lnSpc>
                <a:spcPct val="100000"/>
              </a:lnSpc>
              <a:spcBef>
                <a:spcPts val="100"/>
              </a:spcBef>
            </a:pPr>
            <a:endParaRPr lang="x-none" sz="1200" b="1" spc="50" dirty="0">
              <a:solidFill>
                <a:srgbClr val="C00000"/>
              </a:solidFill>
              <a:latin typeface="Sylfaen"/>
              <a:cs typeface="Sylfaen"/>
            </a:endParaRP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606" y="4211398"/>
            <a:ext cx="2324099" cy="3281601"/>
          </a:xfrm>
          <a:prstGeom prst="rect">
            <a:avLst/>
          </a:prstGeom>
          <a:effectLst>
            <a:innerShdw blurRad="114300">
              <a:prstClr val="black"/>
            </a:innerShdw>
          </a:effectLst>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3800" y="4211398"/>
            <a:ext cx="2438400" cy="3281601"/>
          </a:xfrm>
          <a:prstGeom prst="rect">
            <a:avLst/>
          </a:prstGeom>
          <a:effectLst>
            <a:innerShdw blurRad="63500" dist="50800" dir="5400000">
              <a:prstClr val="black">
                <a:alpha val="50000"/>
              </a:prstClr>
            </a:innerShdw>
          </a:effectLst>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10400" y="4211399"/>
            <a:ext cx="2286000" cy="3281600"/>
          </a:xfrm>
          <a:prstGeom prst="rect">
            <a:avLst/>
          </a:prstGeom>
          <a:ln>
            <a:solidFill>
              <a:schemeClr val="bg1"/>
            </a:solidFill>
          </a:ln>
          <a:effectLst>
            <a:innerShdw blurRad="63500" dist="50800">
              <a:prstClr val="black">
                <a:alpha val="50000"/>
              </a:prstClr>
            </a:inn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76021" y="613385"/>
            <a:ext cx="8772779" cy="6789679"/>
          </a:xfrm>
          <a:prstGeom prst="rect">
            <a:avLst/>
          </a:prstGeom>
        </p:spPr>
        <p:txBody>
          <a:bodyPr vert="horz" wrap="square" lIns="0" tIns="12065" rIns="0" bIns="0" rtlCol="0">
            <a:spAutoFit/>
          </a:bodyPr>
          <a:lstStyle/>
          <a:p>
            <a:pPr marL="12700" marR="5080">
              <a:lnSpc>
                <a:spcPct val="125499"/>
              </a:lnSpc>
              <a:spcBef>
                <a:spcPts val="95"/>
              </a:spcBef>
              <a:tabLst>
                <a:tab pos="1024255" algn="l"/>
                <a:tab pos="1898014" algn="l"/>
                <a:tab pos="2669540" algn="l"/>
                <a:tab pos="3669029" algn="l"/>
                <a:tab pos="4644390" algn="l"/>
                <a:tab pos="4964430" algn="l"/>
              </a:tabLst>
            </a:pPr>
            <a:r>
              <a:rPr sz="1200" b="1" spc="-75" dirty="0">
                <a:latin typeface="Sylfaen" panose="010A0502050306030303" pitchFamily="18" charset="0"/>
                <a:cs typeface="Sylfaen"/>
              </a:rPr>
              <a:t>ც</a:t>
            </a:r>
            <a:r>
              <a:rPr sz="1200" b="1" spc="-10" dirty="0">
                <a:latin typeface="Sylfaen" panose="010A0502050306030303" pitchFamily="18" charset="0"/>
                <a:cs typeface="Sylfaen"/>
              </a:rPr>
              <a:t>ე</a:t>
            </a:r>
            <a:r>
              <a:rPr sz="1200" b="1" spc="-25" dirty="0">
                <a:latin typeface="Sylfaen" panose="010A0502050306030303" pitchFamily="18" charset="0"/>
                <a:cs typeface="Sylfaen"/>
              </a:rPr>
              <a:t>ნ</a:t>
            </a:r>
            <a:r>
              <a:rPr sz="1200" b="1" spc="-125" dirty="0">
                <a:latin typeface="Sylfaen" panose="010A0502050306030303" pitchFamily="18" charset="0"/>
                <a:cs typeface="Sylfaen"/>
              </a:rPr>
              <a:t>ტ</a:t>
            </a:r>
            <a:r>
              <a:rPr sz="1200" b="1" spc="90" dirty="0">
                <a:latin typeface="Sylfaen" panose="010A0502050306030303" pitchFamily="18" charset="0"/>
                <a:cs typeface="Sylfaen"/>
              </a:rPr>
              <a:t>რ</a:t>
            </a:r>
            <a:r>
              <a:rPr sz="1200" b="1" spc="45" dirty="0">
                <a:latin typeface="Sylfaen" panose="010A0502050306030303" pitchFamily="18" charset="0"/>
                <a:cs typeface="Sylfaen"/>
              </a:rPr>
              <a:t>ა</a:t>
            </a:r>
            <a:r>
              <a:rPr sz="1200" b="1" spc="140" dirty="0">
                <a:latin typeface="Sylfaen" panose="010A0502050306030303" pitchFamily="18" charset="0"/>
                <a:cs typeface="Sylfaen"/>
              </a:rPr>
              <a:t>ლ</a:t>
            </a:r>
            <a:r>
              <a:rPr sz="1200" b="1" spc="-275" dirty="0">
                <a:latin typeface="Sylfaen" panose="010A0502050306030303" pitchFamily="18" charset="0"/>
                <a:cs typeface="Sylfaen"/>
              </a:rPr>
              <a:t>უ</a:t>
            </a:r>
            <a:r>
              <a:rPr sz="1200" b="1" dirty="0">
                <a:latin typeface="Sylfaen" panose="010A0502050306030303" pitchFamily="18" charset="0"/>
                <a:cs typeface="Sylfaen"/>
              </a:rPr>
              <a:t>რი	</a:t>
            </a:r>
            <a:r>
              <a:rPr sz="1200" b="1" spc="-170" dirty="0">
                <a:latin typeface="Sylfaen" panose="010A0502050306030303" pitchFamily="18" charset="0"/>
                <a:cs typeface="Sylfaen"/>
              </a:rPr>
              <a:t>ბიუ</a:t>
            </a:r>
            <a:r>
              <a:rPr sz="1200" b="1" spc="-225" dirty="0">
                <a:latin typeface="Sylfaen" panose="010A0502050306030303" pitchFamily="18" charset="0"/>
                <a:cs typeface="Sylfaen"/>
              </a:rPr>
              <a:t>ჯ</a:t>
            </a:r>
            <a:r>
              <a:rPr sz="1200" b="1" dirty="0">
                <a:latin typeface="Sylfaen" panose="010A0502050306030303" pitchFamily="18" charset="0"/>
                <a:cs typeface="Sylfaen"/>
              </a:rPr>
              <a:t>ე</a:t>
            </a:r>
            <a:r>
              <a:rPr sz="1200" b="1" spc="-114" dirty="0">
                <a:latin typeface="Sylfaen" panose="010A0502050306030303" pitchFamily="18" charset="0"/>
                <a:cs typeface="Sylfaen"/>
              </a:rPr>
              <a:t>ტი</a:t>
            </a:r>
            <a:r>
              <a:rPr sz="1200" b="1" spc="-75" dirty="0">
                <a:latin typeface="Sylfaen" panose="010A0502050306030303" pitchFamily="18" charset="0"/>
                <a:cs typeface="Sylfaen"/>
              </a:rPr>
              <a:t>დ</a:t>
            </a:r>
            <a:r>
              <a:rPr sz="1200" b="1" spc="30" dirty="0">
                <a:latin typeface="Sylfaen" panose="010A0502050306030303" pitchFamily="18" charset="0"/>
                <a:cs typeface="Sylfaen"/>
              </a:rPr>
              <a:t>ა</a:t>
            </a:r>
            <a:r>
              <a:rPr sz="1200" b="1" spc="-25" dirty="0">
                <a:latin typeface="Sylfaen" panose="010A0502050306030303" pitchFamily="18" charset="0"/>
                <a:cs typeface="Sylfaen"/>
              </a:rPr>
              <a:t>ნ</a:t>
            </a:r>
            <a:r>
              <a:rPr sz="1200" b="1" dirty="0">
                <a:latin typeface="Sylfaen" panose="010A0502050306030303" pitchFamily="18" charset="0"/>
                <a:cs typeface="Sylfaen"/>
              </a:rPr>
              <a:t>	</a:t>
            </a:r>
            <a:r>
              <a:rPr sz="1200" b="1" dirty="0">
                <a:latin typeface="Sylfaen" panose="010A0502050306030303" pitchFamily="18" charset="0"/>
                <a:cs typeface="Calibri Light"/>
              </a:rPr>
              <a:t>„</a:t>
            </a:r>
            <a:r>
              <a:rPr sz="1200" b="1" spc="-35" dirty="0">
                <a:latin typeface="Sylfaen" panose="010A0502050306030303" pitchFamily="18" charset="0"/>
                <a:cs typeface="Sylfaen"/>
              </a:rPr>
              <a:t>ს</a:t>
            </a:r>
            <a:r>
              <a:rPr sz="1200" b="1" spc="85" dirty="0">
                <a:latin typeface="Sylfaen" panose="010A0502050306030303" pitchFamily="18" charset="0"/>
                <a:cs typeface="Sylfaen"/>
              </a:rPr>
              <a:t>ო</a:t>
            </a:r>
            <a:r>
              <a:rPr sz="1200" b="1" spc="75" dirty="0">
                <a:latin typeface="Sylfaen" panose="010A0502050306030303" pitchFamily="18" charset="0"/>
                <a:cs typeface="Sylfaen"/>
              </a:rPr>
              <a:t>ფ</a:t>
            </a:r>
            <a:r>
              <a:rPr sz="1200" b="1" spc="140" dirty="0">
                <a:latin typeface="Sylfaen" panose="010A0502050306030303" pitchFamily="18" charset="0"/>
                <a:cs typeface="Sylfaen"/>
              </a:rPr>
              <a:t>ლ</a:t>
            </a:r>
            <a:r>
              <a:rPr sz="1200" b="1" spc="-65" dirty="0">
                <a:latin typeface="Sylfaen" panose="010A0502050306030303" pitchFamily="18" charset="0"/>
                <a:cs typeface="Sylfaen"/>
              </a:rPr>
              <a:t>ის</a:t>
            </a:r>
            <a:r>
              <a:rPr sz="1200" b="1" dirty="0">
                <a:latin typeface="Sylfaen" panose="010A0502050306030303" pitchFamily="18" charset="0"/>
                <a:cs typeface="Sylfaen"/>
              </a:rPr>
              <a:t>	</a:t>
            </a:r>
            <a:r>
              <a:rPr sz="1200" b="1" spc="-25" dirty="0">
                <a:latin typeface="Sylfaen" panose="010A0502050306030303" pitchFamily="18" charset="0"/>
                <a:cs typeface="Sylfaen"/>
              </a:rPr>
              <a:t>მ</a:t>
            </a:r>
            <a:r>
              <a:rPr sz="1200" b="1" spc="-75" dirty="0">
                <a:latin typeface="Sylfaen" panose="010A0502050306030303" pitchFamily="18" charset="0"/>
                <a:cs typeface="Sylfaen"/>
              </a:rPr>
              <a:t>ხ</a:t>
            </a:r>
            <a:r>
              <a:rPr sz="1200" b="1" spc="40" dirty="0">
                <a:latin typeface="Sylfaen" panose="010A0502050306030303" pitchFamily="18" charset="0"/>
                <a:cs typeface="Sylfaen"/>
              </a:rPr>
              <a:t>ა</a:t>
            </a:r>
            <a:r>
              <a:rPr sz="1200" b="1" spc="85" dirty="0">
                <a:latin typeface="Sylfaen" panose="010A0502050306030303" pitchFamily="18" charset="0"/>
                <a:cs typeface="Sylfaen"/>
              </a:rPr>
              <a:t>რ</a:t>
            </a:r>
            <a:r>
              <a:rPr sz="1200" b="1" spc="-75" dirty="0">
                <a:latin typeface="Sylfaen" panose="010A0502050306030303" pitchFamily="18" charset="0"/>
                <a:cs typeface="Sylfaen"/>
              </a:rPr>
              <a:t>დ</a:t>
            </a:r>
            <a:r>
              <a:rPr sz="1200" b="1" spc="40" dirty="0">
                <a:latin typeface="Sylfaen" panose="010A0502050306030303" pitchFamily="18" charset="0"/>
                <a:cs typeface="Sylfaen"/>
              </a:rPr>
              <a:t>ა</a:t>
            </a:r>
            <a:r>
              <a:rPr sz="1200" b="1" spc="-100" dirty="0">
                <a:latin typeface="Sylfaen" panose="010A0502050306030303" pitchFamily="18" charset="0"/>
                <a:cs typeface="Sylfaen"/>
              </a:rPr>
              <a:t>ჭ</a:t>
            </a:r>
            <a:r>
              <a:rPr sz="1200" b="1" dirty="0">
                <a:latin typeface="Sylfaen" panose="010A0502050306030303" pitchFamily="18" charset="0"/>
                <a:cs typeface="Sylfaen"/>
              </a:rPr>
              <a:t>ე</a:t>
            </a:r>
            <a:r>
              <a:rPr sz="1200" b="1" spc="-10" dirty="0">
                <a:latin typeface="Sylfaen" panose="010A0502050306030303" pitchFamily="18" charset="0"/>
                <a:cs typeface="Sylfaen"/>
              </a:rPr>
              <a:t>რის</a:t>
            </a:r>
            <a:r>
              <a:rPr sz="1200" b="1" dirty="0">
                <a:latin typeface="Sylfaen" panose="010A0502050306030303" pitchFamily="18" charset="0"/>
                <a:cs typeface="Sylfaen"/>
              </a:rPr>
              <a:t>	</a:t>
            </a:r>
            <a:r>
              <a:rPr sz="1200" b="1" spc="35" dirty="0" err="1" smtClean="0">
                <a:latin typeface="Sylfaen" panose="010A0502050306030303" pitchFamily="18" charset="0"/>
                <a:cs typeface="Sylfaen"/>
              </a:rPr>
              <a:t>პრ</a:t>
            </a:r>
            <a:r>
              <a:rPr sz="1200" b="1" spc="40" dirty="0" err="1" smtClean="0">
                <a:latin typeface="Sylfaen" panose="010A0502050306030303" pitchFamily="18" charset="0"/>
                <a:cs typeface="Sylfaen"/>
              </a:rPr>
              <a:t>ოგ</a:t>
            </a:r>
            <a:r>
              <a:rPr sz="1200" b="1" spc="90" dirty="0" err="1" smtClean="0">
                <a:latin typeface="Sylfaen" panose="010A0502050306030303" pitchFamily="18" charset="0"/>
                <a:cs typeface="Sylfaen"/>
              </a:rPr>
              <a:t>რ</a:t>
            </a:r>
            <a:r>
              <a:rPr sz="1200" b="1" spc="45" dirty="0" err="1" smtClean="0">
                <a:latin typeface="Sylfaen" panose="010A0502050306030303" pitchFamily="18" charset="0"/>
                <a:cs typeface="Sylfaen"/>
              </a:rPr>
              <a:t>ა</a:t>
            </a:r>
            <a:r>
              <a:rPr sz="1200" b="1" spc="-25" dirty="0" err="1" smtClean="0">
                <a:latin typeface="Sylfaen" panose="010A0502050306030303" pitchFamily="18" charset="0"/>
                <a:cs typeface="Sylfaen"/>
              </a:rPr>
              <a:t>მ</a:t>
            </a:r>
            <a:r>
              <a:rPr sz="1200" b="1" spc="-60" dirty="0" err="1" smtClean="0">
                <a:latin typeface="Sylfaen" panose="010A0502050306030303" pitchFamily="18" charset="0"/>
                <a:cs typeface="Sylfaen"/>
              </a:rPr>
              <a:t>ი</a:t>
            </a:r>
            <a:r>
              <a:rPr sz="1200" b="1" spc="-100" dirty="0" err="1" smtClean="0">
                <a:latin typeface="Sylfaen" panose="010A0502050306030303" pitchFamily="18" charset="0"/>
                <a:cs typeface="Sylfaen"/>
              </a:rPr>
              <a:t>თ</a:t>
            </a:r>
            <a:r>
              <a:rPr sz="1200" b="1" dirty="0" smtClean="0">
                <a:latin typeface="Sylfaen" panose="010A0502050306030303" pitchFamily="18" charset="0"/>
                <a:cs typeface="Calibri Light"/>
              </a:rPr>
              <a:t>“  </a:t>
            </a:r>
            <a:r>
              <a:rPr lang="ka-GE" sz="1200" b="1" dirty="0" smtClean="0">
                <a:latin typeface="Sylfaen" panose="010A0502050306030303" pitchFamily="18" charset="0"/>
                <a:cs typeface="Calibri Light"/>
              </a:rPr>
              <a:t>გზის </a:t>
            </a:r>
            <a:r>
              <a:rPr lang="ka-GE" sz="1200" b="1" dirty="0">
                <a:latin typeface="Sylfaen" panose="010A0502050306030303" pitchFamily="18" charset="0"/>
                <a:cs typeface="Calibri Light"/>
              </a:rPr>
              <a:t>მოხრეშვის სამუშაოები დასრულდა სოფლებში:</a:t>
            </a:r>
          </a:p>
          <a:p>
            <a:pPr marL="12700" marR="5080">
              <a:lnSpc>
                <a:spcPct val="125499"/>
              </a:lnSpc>
              <a:spcBef>
                <a:spcPts val="95"/>
              </a:spcBef>
              <a:tabLst>
                <a:tab pos="1024255" algn="l"/>
                <a:tab pos="1898014" algn="l"/>
                <a:tab pos="2669540" algn="l"/>
                <a:tab pos="3669029" algn="l"/>
                <a:tab pos="4644390" algn="l"/>
                <a:tab pos="4964430" algn="l"/>
              </a:tabLst>
            </a:pPr>
            <a:endParaRPr lang="ka-GE" sz="1100" dirty="0" smtClean="0">
              <a:latin typeface="Calibri Light"/>
              <a:cs typeface="Calibri Light"/>
            </a:endParaRPr>
          </a:p>
          <a:p>
            <a:pPr marL="184150" marR="5080" indent="-171450">
              <a:lnSpc>
                <a:spcPct val="125499"/>
              </a:lnSpc>
              <a:spcBef>
                <a:spcPts val="95"/>
              </a:spcBef>
              <a:buFont typeface="Wingdings" panose="05000000000000000000" pitchFamily="2" charset="2"/>
              <a:buChar char="§"/>
              <a:tabLst>
                <a:tab pos="1024255" algn="l"/>
                <a:tab pos="1898014" algn="l"/>
                <a:tab pos="2669540" algn="l"/>
                <a:tab pos="3669029" algn="l"/>
                <a:tab pos="4644390" algn="l"/>
                <a:tab pos="4964430" algn="l"/>
              </a:tabLst>
            </a:pPr>
            <a:r>
              <a:rPr lang="ka-GE" sz="1100" dirty="0" smtClean="0">
                <a:latin typeface="Calibri Light"/>
                <a:cs typeface="Calibri Light"/>
              </a:rPr>
              <a:t>სანიორე </a:t>
            </a:r>
            <a:r>
              <a:rPr lang="ka-GE" sz="1100" dirty="0">
                <a:latin typeface="Calibri Light"/>
                <a:cs typeface="Calibri Light"/>
              </a:rPr>
              <a:t>(400 გრძ.მ) - ღირებულება 23661 ლარი;  გრძ.მ. </a:t>
            </a:r>
          </a:p>
          <a:p>
            <a:pPr marL="184150" marR="5080" indent="-171450">
              <a:lnSpc>
                <a:spcPct val="125499"/>
              </a:lnSpc>
              <a:spcBef>
                <a:spcPts val="95"/>
              </a:spcBef>
              <a:buFont typeface="Wingdings" panose="05000000000000000000" pitchFamily="2" charset="2"/>
              <a:buChar char="§"/>
              <a:tabLst>
                <a:tab pos="1024255" algn="l"/>
                <a:tab pos="1898014" algn="l"/>
                <a:tab pos="2669540" algn="l"/>
                <a:tab pos="3669029" algn="l"/>
                <a:tab pos="4644390" algn="l"/>
                <a:tab pos="4964430" algn="l"/>
              </a:tabLst>
            </a:pPr>
            <a:r>
              <a:rPr lang="ka-GE" sz="1100" dirty="0">
                <a:latin typeface="Calibri Light"/>
                <a:cs typeface="Calibri Light"/>
              </a:rPr>
              <a:t>ჯუღაანი (300 გრძ.მ) - ღირებულება - 14763 ლარი;</a:t>
            </a:r>
          </a:p>
          <a:p>
            <a:pPr marL="184150" marR="5080" indent="-171450">
              <a:lnSpc>
                <a:spcPct val="125499"/>
              </a:lnSpc>
              <a:spcBef>
                <a:spcPts val="95"/>
              </a:spcBef>
              <a:buFont typeface="Wingdings" panose="05000000000000000000" pitchFamily="2" charset="2"/>
              <a:buChar char="§"/>
              <a:tabLst>
                <a:tab pos="1024255" algn="l"/>
                <a:tab pos="1898014" algn="l"/>
                <a:tab pos="2669540" algn="l"/>
                <a:tab pos="3669029" algn="l"/>
                <a:tab pos="4644390" algn="l"/>
                <a:tab pos="4964430" algn="l"/>
              </a:tabLst>
            </a:pPr>
            <a:r>
              <a:rPr lang="ka-GE" sz="1100" dirty="0">
                <a:latin typeface="Calibri Light"/>
                <a:cs typeface="Calibri Light"/>
              </a:rPr>
              <a:t>სეროდანი, პანტიანი (900 გრძ.მ) - ღირებულება - 29726 ლარი;</a:t>
            </a:r>
          </a:p>
          <a:p>
            <a:pPr marL="184150" marR="5080" indent="-171450">
              <a:lnSpc>
                <a:spcPct val="125499"/>
              </a:lnSpc>
              <a:spcBef>
                <a:spcPts val="95"/>
              </a:spcBef>
              <a:buFont typeface="Wingdings" panose="05000000000000000000" pitchFamily="2" charset="2"/>
              <a:buChar char="§"/>
              <a:tabLst>
                <a:tab pos="1024255" algn="l"/>
                <a:tab pos="1898014" algn="l"/>
                <a:tab pos="2669540" algn="l"/>
                <a:tab pos="3669029" algn="l"/>
                <a:tab pos="4644390" algn="l"/>
                <a:tab pos="4964430" algn="l"/>
              </a:tabLst>
            </a:pPr>
            <a:r>
              <a:rPr lang="ka-GE" sz="1100" dirty="0">
                <a:latin typeface="Calibri Light"/>
                <a:cs typeface="Calibri Light"/>
              </a:rPr>
              <a:t>თეთრიწყლები, ნადიკვარი (400 გრძ.მ)- ღირებულება - 7906 </a:t>
            </a:r>
            <a:r>
              <a:rPr lang="ka-GE" sz="1100" dirty="0" smtClean="0">
                <a:latin typeface="Calibri Light"/>
                <a:cs typeface="Calibri Light"/>
              </a:rPr>
              <a:t>ლარი</a:t>
            </a:r>
          </a:p>
          <a:p>
            <a:pPr marL="184150" marR="5080" indent="-171450">
              <a:lnSpc>
                <a:spcPct val="125499"/>
              </a:lnSpc>
              <a:spcBef>
                <a:spcPts val="95"/>
              </a:spcBef>
              <a:buFont typeface="Wingdings" panose="05000000000000000000" pitchFamily="2" charset="2"/>
              <a:buChar char="§"/>
              <a:tabLst>
                <a:tab pos="1024255" algn="l"/>
                <a:tab pos="1898014" algn="l"/>
                <a:tab pos="2669540" algn="l"/>
                <a:tab pos="3669029" algn="l"/>
                <a:tab pos="4644390" algn="l"/>
                <a:tab pos="4964430" algn="l"/>
              </a:tabLst>
            </a:pPr>
            <a:endParaRPr lang="ka-GE" sz="1100" b="1" dirty="0">
              <a:latin typeface="Calibri Light"/>
              <a:cs typeface="Calibri Light"/>
            </a:endParaRPr>
          </a:p>
          <a:p>
            <a:pPr marL="12700" marR="5080">
              <a:lnSpc>
                <a:spcPct val="125499"/>
              </a:lnSpc>
              <a:spcBef>
                <a:spcPts val="95"/>
              </a:spcBef>
              <a:tabLst>
                <a:tab pos="1024255" algn="l"/>
                <a:tab pos="1898014" algn="l"/>
                <a:tab pos="2669540" algn="l"/>
                <a:tab pos="3669029" algn="l"/>
                <a:tab pos="4644390" algn="l"/>
                <a:tab pos="4964430" algn="l"/>
              </a:tabLst>
            </a:pPr>
            <a:r>
              <a:rPr lang="ka-GE" sz="1200" b="1" dirty="0">
                <a:latin typeface="Sylfaen" panose="010A0502050306030303" pitchFamily="18" charset="0"/>
                <a:cs typeface="Calibri Light"/>
              </a:rPr>
              <a:t>გზის მოხრეშვის სამუშაოები მიმდინარეობს თელავის მუნიციპალიტეტის შემდეგ </a:t>
            </a:r>
            <a:r>
              <a:rPr lang="ka-GE" sz="1200" b="1" dirty="0" smtClean="0">
                <a:latin typeface="Sylfaen" panose="010A0502050306030303" pitchFamily="18" charset="0"/>
                <a:cs typeface="Calibri Light"/>
              </a:rPr>
              <a:t>სოფლებში</a:t>
            </a:r>
            <a:r>
              <a:rPr lang="en-US" sz="1200" b="1" dirty="0" smtClean="0">
                <a:latin typeface="Sylfaen" panose="010A0502050306030303" pitchFamily="18" charset="0"/>
                <a:cs typeface="Calibri Light"/>
              </a:rPr>
              <a:t>:</a:t>
            </a:r>
            <a:endParaRPr lang="ka-GE" sz="1200" b="1" dirty="0" smtClean="0">
              <a:latin typeface="Sylfaen" panose="010A0502050306030303" pitchFamily="18" charset="0"/>
              <a:cs typeface="Calibri Light"/>
            </a:endParaRPr>
          </a:p>
          <a:p>
            <a:pPr marL="12700" marR="5080">
              <a:lnSpc>
                <a:spcPct val="125499"/>
              </a:lnSpc>
              <a:spcBef>
                <a:spcPts val="95"/>
              </a:spcBef>
              <a:tabLst>
                <a:tab pos="1024255" algn="l"/>
                <a:tab pos="1898014" algn="l"/>
                <a:tab pos="2669540" algn="l"/>
                <a:tab pos="3669029" algn="l"/>
                <a:tab pos="4644390" algn="l"/>
                <a:tab pos="4964430" algn="l"/>
              </a:tabLst>
            </a:pPr>
            <a:endParaRPr lang="en-US" sz="1200" b="1" dirty="0" smtClean="0">
              <a:latin typeface="Sylfaen" panose="010A0502050306030303" pitchFamily="18" charset="0"/>
              <a:cs typeface="Calibri Light"/>
            </a:endParaRPr>
          </a:p>
          <a:p>
            <a:pPr marL="184150" marR="5080" indent="-171450">
              <a:lnSpc>
                <a:spcPct val="125499"/>
              </a:lnSpc>
              <a:spcBef>
                <a:spcPts val="95"/>
              </a:spcBef>
              <a:buFont typeface="Wingdings" panose="05000000000000000000" pitchFamily="2" charset="2"/>
              <a:buChar char="§"/>
              <a:tabLst>
                <a:tab pos="1024255" algn="l"/>
                <a:tab pos="1898014" algn="l"/>
                <a:tab pos="2669540" algn="l"/>
                <a:tab pos="3669029" algn="l"/>
                <a:tab pos="4644390" algn="l"/>
                <a:tab pos="4964430" algn="l"/>
              </a:tabLst>
            </a:pPr>
            <a:r>
              <a:rPr lang="ka-GE" sz="1100" dirty="0" smtClean="0">
                <a:latin typeface="Calibri Light"/>
                <a:cs typeface="Calibri Light"/>
              </a:rPr>
              <a:t>სოფელი </a:t>
            </a:r>
            <a:r>
              <a:rPr lang="ka-GE" sz="1100" dirty="0">
                <a:latin typeface="Calibri Light"/>
                <a:cs typeface="Calibri Light"/>
              </a:rPr>
              <a:t>ლაფანყური (400 გრძ.მ) - ღირებულება   3725.15    ლარი;   </a:t>
            </a:r>
          </a:p>
          <a:p>
            <a:pPr marL="184150" marR="5080" indent="-171450">
              <a:lnSpc>
                <a:spcPct val="125499"/>
              </a:lnSpc>
              <a:spcBef>
                <a:spcPts val="95"/>
              </a:spcBef>
              <a:buFont typeface="Wingdings" panose="05000000000000000000" pitchFamily="2" charset="2"/>
              <a:buChar char="§"/>
              <a:tabLst>
                <a:tab pos="1024255" algn="l"/>
                <a:tab pos="1898014" algn="l"/>
                <a:tab pos="2669540" algn="l"/>
                <a:tab pos="3669029" algn="l"/>
                <a:tab pos="4644390" algn="l"/>
                <a:tab pos="4964430" algn="l"/>
              </a:tabLst>
            </a:pPr>
            <a:r>
              <a:rPr lang="ka-GE" sz="1100" dirty="0">
                <a:latin typeface="Calibri Light"/>
                <a:cs typeface="Calibri Light"/>
              </a:rPr>
              <a:t>სოფელი ფშაველი (500 გრძ.მ) ღირებულება  3725.15  ლარი;</a:t>
            </a:r>
          </a:p>
          <a:p>
            <a:pPr marL="184150" marR="5080" indent="-171450">
              <a:lnSpc>
                <a:spcPct val="125499"/>
              </a:lnSpc>
              <a:spcBef>
                <a:spcPts val="95"/>
              </a:spcBef>
              <a:buFont typeface="Wingdings" panose="05000000000000000000" pitchFamily="2" charset="2"/>
              <a:buChar char="§"/>
              <a:tabLst>
                <a:tab pos="1024255" algn="l"/>
                <a:tab pos="1898014" algn="l"/>
                <a:tab pos="2669540" algn="l"/>
                <a:tab pos="3669029" algn="l"/>
                <a:tab pos="4644390" algn="l"/>
                <a:tab pos="4964430" algn="l"/>
              </a:tabLst>
            </a:pPr>
            <a:r>
              <a:rPr lang="ka-GE" sz="1100" dirty="0">
                <a:latin typeface="Calibri Light"/>
                <a:cs typeface="Calibri Light"/>
              </a:rPr>
              <a:t>სოფელი შალაური (500 გრძ.მ) - ღირებულება 7418.31    ლარი;</a:t>
            </a:r>
          </a:p>
          <a:p>
            <a:pPr marL="184150" marR="5080" indent="-171450">
              <a:lnSpc>
                <a:spcPct val="125499"/>
              </a:lnSpc>
              <a:spcBef>
                <a:spcPts val="95"/>
              </a:spcBef>
              <a:buFont typeface="Wingdings" panose="05000000000000000000" pitchFamily="2" charset="2"/>
              <a:buChar char="§"/>
              <a:tabLst>
                <a:tab pos="1024255" algn="l"/>
                <a:tab pos="1898014" algn="l"/>
                <a:tab pos="2669540" algn="l"/>
                <a:tab pos="3669029" algn="l"/>
                <a:tab pos="4644390" algn="l"/>
                <a:tab pos="4964430" algn="l"/>
              </a:tabLst>
            </a:pPr>
            <a:r>
              <a:rPr lang="ka-GE" sz="1100" dirty="0">
                <a:latin typeface="Calibri Light"/>
                <a:cs typeface="Calibri Light"/>
              </a:rPr>
              <a:t>სოფელი კისისხევი (600 გრძ.მ) - ღირებულება  12 348   ლარი;</a:t>
            </a:r>
          </a:p>
          <a:p>
            <a:pPr marL="184150" marR="5080" indent="-171450">
              <a:lnSpc>
                <a:spcPct val="125499"/>
              </a:lnSpc>
              <a:spcBef>
                <a:spcPts val="95"/>
              </a:spcBef>
              <a:buFont typeface="Wingdings" panose="05000000000000000000" pitchFamily="2" charset="2"/>
              <a:buChar char="§"/>
              <a:tabLst>
                <a:tab pos="1024255" algn="l"/>
                <a:tab pos="1898014" algn="l"/>
                <a:tab pos="2669540" algn="l"/>
                <a:tab pos="3669029" algn="l"/>
                <a:tab pos="4644390" algn="l"/>
                <a:tab pos="4964430" algn="l"/>
              </a:tabLst>
            </a:pPr>
            <a:r>
              <a:rPr lang="ka-GE" sz="1100" dirty="0">
                <a:latin typeface="Calibri Light"/>
                <a:cs typeface="Calibri Light"/>
              </a:rPr>
              <a:t>სოფელი წინანდალი (700 გრძ.მ)- ღირებულება 12348.62    ლარი;</a:t>
            </a:r>
          </a:p>
          <a:p>
            <a:pPr marL="184150" marR="5080" indent="-171450">
              <a:lnSpc>
                <a:spcPct val="125499"/>
              </a:lnSpc>
              <a:spcBef>
                <a:spcPts val="95"/>
              </a:spcBef>
              <a:buFont typeface="Wingdings" panose="05000000000000000000" pitchFamily="2" charset="2"/>
              <a:buChar char="§"/>
              <a:tabLst>
                <a:tab pos="1024255" algn="l"/>
                <a:tab pos="1898014" algn="l"/>
                <a:tab pos="2669540" algn="l"/>
                <a:tab pos="3669029" algn="l"/>
                <a:tab pos="4644390" algn="l"/>
                <a:tab pos="4964430" algn="l"/>
              </a:tabLst>
            </a:pPr>
            <a:r>
              <a:rPr lang="ka-GE" sz="1100" dirty="0">
                <a:latin typeface="Calibri Light"/>
                <a:cs typeface="Calibri Light"/>
              </a:rPr>
              <a:t>სოფელი ნასამხრალი (950 გრძ.მ)- ღირებულება   9286.21  </a:t>
            </a:r>
            <a:r>
              <a:rPr lang="ka-GE" sz="1100" dirty="0" smtClean="0">
                <a:latin typeface="Calibri Light"/>
                <a:cs typeface="Calibri Light"/>
              </a:rPr>
              <a:t>ლარი</a:t>
            </a:r>
            <a:endParaRPr lang="en-US" sz="1100" dirty="0" smtClean="0">
              <a:latin typeface="Calibri Light"/>
              <a:cs typeface="Calibri Light"/>
            </a:endParaRPr>
          </a:p>
          <a:p>
            <a:pPr marL="184150" marR="5080" indent="-171450">
              <a:lnSpc>
                <a:spcPct val="125499"/>
              </a:lnSpc>
              <a:spcBef>
                <a:spcPts val="95"/>
              </a:spcBef>
              <a:buFont typeface="Wingdings" panose="05000000000000000000" pitchFamily="2" charset="2"/>
              <a:buChar char="§"/>
              <a:tabLst>
                <a:tab pos="1024255" algn="l"/>
                <a:tab pos="1898014" algn="l"/>
                <a:tab pos="2669540" algn="l"/>
                <a:tab pos="3669029" algn="l"/>
                <a:tab pos="4644390" algn="l"/>
                <a:tab pos="4964430" algn="l"/>
              </a:tabLst>
            </a:pPr>
            <a:endParaRPr lang="en-US" sz="1100" dirty="0" smtClean="0">
              <a:latin typeface="Calibri Light"/>
              <a:cs typeface="Calibri Light"/>
            </a:endParaRPr>
          </a:p>
          <a:p>
            <a:pPr marL="184150" marR="5080" indent="-171450">
              <a:lnSpc>
                <a:spcPct val="125499"/>
              </a:lnSpc>
              <a:spcBef>
                <a:spcPts val="95"/>
              </a:spcBef>
              <a:buFont typeface="Wingdings" panose="05000000000000000000" pitchFamily="2" charset="2"/>
              <a:buChar char="§"/>
              <a:tabLst>
                <a:tab pos="1024255" algn="l"/>
                <a:tab pos="1898014" algn="l"/>
                <a:tab pos="2669540" algn="l"/>
                <a:tab pos="3669029" algn="l"/>
                <a:tab pos="4644390" algn="l"/>
                <a:tab pos="4964430" algn="l"/>
              </a:tabLst>
            </a:pPr>
            <a:r>
              <a:rPr lang="ka-GE" sz="1100" dirty="0">
                <a:latin typeface="Calibri Light"/>
                <a:cs typeface="Calibri Light"/>
              </a:rPr>
              <a:t>თელავში და თელავის მუნიციპალიტეტის ტერიტორიაზე განხორციელდა დაზიანებული ასფალტის გზების ორმოული და ეკრანული შეკეთება (9000 გრძ.მ)  - ღირებულება - 247 765  </a:t>
            </a:r>
            <a:r>
              <a:rPr lang="ka-GE" sz="1100" dirty="0" smtClean="0">
                <a:latin typeface="Calibri Light"/>
                <a:cs typeface="Calibri Light"/>
              </a:rPr>
              <a:t>ლარი</a:t>
            </a:r>
            <a:endParaRPr lang="en-US" sz="1100" dirty="0" smtClean="0">
              <a:latin typeface="Calibri Light"/>
              <a:cs typeface="Calibri Light"/>
            </a:endParaRPr>
          </a:p>
          <a:p>
            <a:pPr marL="12700" marR="5080">
              <a:lnSpc>
                <a:spcPct val="125499"/>
              </a:lnSpc>
              <a:spcBef>
                <a:spcPts val="95"/>
              </a:spcBef>
              <a:tabLst>
                <a:tab pos="1024255" algn="l"/>
                <a:tab pos="1898014" algn="l"/>
                <a:tab pos="2669540" algn="l"/>
                <a:tab pos="3669029" algn="l"/>
                <a:tab pos="4644390" algn="l"/>
                <a:tab pos="4964430" algn="l"/>
              </a:tabLst>
            </a:pPr>
            <a:endParaRPr lang="ka-GE" sz="1100" dirty="0">
              <a:latin typeface="Calibri Light"/>
              <a:cs typeface="Calibri Light"/>
            </a:endParaRPr>
          </a:p>
          <a:p>
            <a:pPr marL="184150" marR="5080" indent="-171450">
              <a:lnSpc>
                <a:spcPct val="125499"/>
              </a:lnSpc>
              <a:spcBef>
                <a:spcPts val="95"/>
              </a:spcBef>
              <a:buFont typeface="Wingdings" panose="05000000000000000000" pitchFamily="2" charset="2"/>
              <a:buChar char="§"/>
              <a:tabLst>
                <a:tab pos="1024255" algn="l"/>
                <a:tab pos="1898014" algn="l"/>
                <a:tab pos="2669540" algn="l"/>
                <a:tab pos="3669029" algn="l"/>
                <a:tab pos="4644390" algn="l"/>
                <a:tab pos="4964430" algn="l"/>
              </a:tabLst>
            </a:pPr>
            <a:r>
              <a:rPr lang="ka-GE" sz="1100" dirty="0">
                <a:latin typeface="Calibri Light"/>
                <a:cs typeface="Calibri Light"/>
              </a:rPr>
              <a:t>მუნიციპალიტეტის ტერიტორიაზე სიჩქარის შემზღუდავი ბარიერების (ბორცვების) მოწყობა (200 გრძ.მ) ღირებულება - 41272,86 ლარი (ადგილობრივი ბიუჯეტი</a:t>
            </a:r>
            <a:r>
              <a:rPr lang="ka-GE" sz="1100" dirty="0" smtClean="0">
                <a:latin typeface="Calibri Light"/>
                <a:cs typeface="Calibri Light"/>
              </a:rPr>
              <a:t>);</a:t>
            </a:r>
            <a:endParaRPr lang="en-US" sz="1100" dirty="0" smtClean="0">
              <a:latin typeface="Calibri Light"/>
              <a:cs typeface="Calibri Light"/>
            </a:endParaRPr>
          </a:p>
          <a:p>
            <a:pPr marL="12700" marR="5080">
              <a:lnSpc>
                <a:spcPct val="125499"/>
              </a:lnSpc>
              <a:spcBef>
                <a:spcPts val="95"/>
              </a:spcBef>
              <a:tabLst>
                <a:tab pos="1024255" algn="l"/>
                <a:tab pos="1898014" algn="l"/>
                <a:tab pos="2669540" algn="l"/>
                <a:tab pos="3669029" algn="l"/>
                <a:tab pos="4644390" algn="l"/>
                <a:tab pos="4964430" algn="l"/>
              </a:tabLst>
            </a:pPr>
            <a:endParaRPr lang="ka-GE" sz="1100" dirty="0">
              <a:latin typeface="Calibri Light"/>
              <a:cs typeface="Calibri Light"/>
            </a:endParaRPr>
          </a:p>
          <a:p>
            <a:pPr marL="184150" marR="5080" indent="-171450">
              <a:lnSpc>
                <a:spcPct val="125499"/>
              </a:lnSpc>
              <a:spcBef>
                <a:spcPts val="95"/>
              </a:spcBef>
              <a:buFont typeface="Wingdings" panose="05000000000000000000" pitchFamily="2" charset="2"/>
              <a:buChar char="§"/>
              <a:tabLst>
                <a:tab pos="1024255" algn="l"/>
                <a:tab pos="1898014" algn="l"/>
                <a:tab pos="2669540" algn="l"/>
                <a:tab pos="3669029" algn="l"/>
                <a:tab pos="4644390" algn="l"/>
                <a:tab pos="4964430" algn="l"/>
              </a:tabLst>
            </a:pPr>
            <a:r>
              <a:rPr lang="ka-GE" sz="1100" dirty="0">
                <a:latin typeface="Calibri Light"/>
                <a:cs typeface="Calibri Light"/>
              </a:rPr>
              <a:t>ქ. თელავში, ავტობუსის გაჩერების აღმნიშვნელი საგზაო ნიშნების (100 ერთეული) მოწყობის და საგზაო მონიშვნის სამუშაოები - ღირებულება - 26285 ლარი (ადგილობრივი ბიუჯეტი);</a:t>
            </a:r>
          </a:p>
          <a:p>
            <a:pPr marL="12700" marR="5080">
              <a:lnSpc>
                <a:spcPct val="125499"/>
              </a:lnSpc>
              <a:spcBef>
                <a:spcPts val="95"/>
              </a:spcBef>
              <a:tabLst>
                <a:tab pos="1024255" algn="l"/>
                <a:tab pos="1898014" algn="l"/>
                <a:tab pos="2669540" algn="l"/>
                <a:tab pos="3669029" algn="l"/>
                <a:tab pos="4644390" algn="l"/>
                <a:tab pos="4964430" algn="l"/>
              </a:tabLst>
            </a:pPr>
            <a:endParaRPr lang="ka-GE" sz="1200" b="1" dirty="0">
              <a:latin typeface="Calibri Light"/>
              <a:cs typeface="Calibri Light"/>
            </a:endParaRPr>
          </a:p>
          <a:p>
            <a:pPr marL="12700" marR="5080">
              <a:lnSpc>
                <a:spcPct val="125499"/>
              </a:lnSpc>
              <a:spcBef>
                <a:spcPts val="95"/>
              </a:spcBef>
              <a:tabLst>
                <a:tab pos="1024255" algn="l"/>
                <a:tab pos="1898014" algn="l"/>
                <a:tab pos="2669540" algn="l"/>
                <a:tab pos="3669029" algn="l"/>
                <a:tab pos="4644390" algn="l"/>
                <a:tab pos="4964430" algn="l"/>
              </a:tabLst>
            </a:pPr>
            <a:r>
              <a:rPr lang="ka-GE" sz="1200" b="1" dirty="0">
                <a:latin typeface="Calibri Light"/>
                <a:cs typeface="Calibri Light"/>
              </a:rPr>
              <a:t>მიმდინარეობს</a:t>
            </a:r>
          </a:p>
          <a:p>
            <a:pPr marL="184150" marR="5080" indent="-171450">
              <a:lnSpc>
                <a:spcPct val="125499"/>
              </a:lnSpc>
              <a:spcBef>
                <a:spcPts val="95"/>
              </a:spcBef>
              <a:buFont typeface="Wingdings" panose="05000000000000000000" pitchFamily="2" charset="2"/>
              <a:buChar char="§"/>
              <a:tabLst>
                <a:tab pos="1024255" algn="l"/>
                <a:tab pos="1898014" algn="l"/>
                <a:tab pos="2669540" algn="l"/>
                <a:tab pos="3669029" algn="l"/>
                <a:tab pos="4644390" algn="l"/>
                <a:tab pos="4964430" algn="l"/>
              </a:tabLst>
            </a:pPr>
            <a:r>
              <a:rPr lang="ka-GE" sz="1100" dirty="0">
                <a:latin typeface="Calibri Light"/>
                <a:cs typeface="Calibri Light"/>
              </a:rPr>
              <a:t>ქ. თელავში, საგზაო ნიშნების და მონიშვნების მოწყობის სამუშაოები - ღირებულება 35990 ლარი (ადგილობრივი ბიუჯეტი)</a:t>
            </a:r>
          </a:p>
          <a:p>
            <a:pPr marL="184150" marR="5080" indent="-171450">
              <a:lnSpc>
                <a:spcPct val="125499"/>
              </a:lnSpc>
              <a:spcBef>
                <a:spcPts val="95"/>
              </a:spcBef>
              <a:buFont typeface="Wingdings" panose="05000000000000000000" pitchFamily="2" charset="2"/>
              <a:buChar char="§"/>
              <a:tabLst>
                <a:tab pos="1024255" algn="l"/>
                <a:tab pos="1898014" algn="l"/>
                <a:tab pos="2669540" algn="l"/>
                <a:tab pos="3669029" algn="l"/>
                <a:tab pos="4644390" algn="l"/>
                <a:tab pos="4964430" algn="l"/>
              </a:tabLst>
            </a:pPr>
            <a:endParaRPr lang="ka-GE" sz="1100" dirty="0">
              <a:latin typeface="Calibri Light"/>
              <a:cs typeface="Calibri Light"/>
            </a:endParaRPr>
          </a:p>
          <a:p>
            <a:pPr marL="184150" marR="5080" indent="-171450">
              <a:lnSpc>
                <a:spcPct val="125499"/>
              </a:lnSpc>
              <a:spcBef>
                <a:spcPts val="95"/>
              </a:spcBef>
              <a:buFont typeface="Wingdings" panose="05000000000000000000" pitchFamily="2" charset="2"/>
              <a:buChar char="§"/>
              <a:tabLst>
                <a:tab pos="1024255" algn="l"/>
                <a:tab pos="1898014" algn="l"/>
                <a:tab pos="2669540" algn="l"/>
                <a:tab pos="3669029" algn="l"/>
                <a:tab pos="4644390" algn="l"/>
                <a:tab pos="4964430" algn="l"/>
              </a:tabLst>
            </a:pPr>
            <a:endParaRPr lang="ka-GE" sz="1100" dirty="0">
              <a:latin typeface="Calibri Light"/>
              <a:cs typeface="Calibri Light"/>
            </a:endParaRPr>
          </a:p>
          <a:p>
            <a:pPr marL="12700" marR="5080">
              <a:lnSpc>
                <a:spcPct val="125499"/>
              </a:lnSpc>
              <a:spcBef>
                <a:spcPts val="95"/>
              </a:spcBef>
              <a:tabLst>
                <a:tab pos="1024255" algn="l"/>
                <a:tab pos="1898014" algn="l"/>
                <a:tab pos="2669540" algn="l"/>
                <a:tab pos="3669029" algn="l"/>
                <a:tab pos="4644390" algn="l"/>
                <a:tab pos="4964430" algn="l"/>
              </a:tabLst>
            </a:pPr>
            <a:endParaRPr sz="1100" b="0" dirty="0" smtClean="0">
              <a:latin typeface="Calibri Light"/>
              <a:cs typeface="Calibri Ligh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28600"/>
            <a:ext cx="8999220" cy="7817525"/>
          </a:xfrm>
        </p:spPr>
        <p:txBody>
          <a:bodyPr/>
          <a:lstStyle/>
          <a:p>
            <a:r>
              <a:rPr lang="ka-GE" sz="1400" b="1" dirty="0">
                <a:solidFill>
                  <a:schemeClr val="tx1"/>
                </a:solidFill>
              </a:rPr>
              <a:t>გარე განათება</a:t>
            </a:r>
            <a:r>
              <a:rPr lang="ka-GE" sz="1200" dirty="0"/>
              <a:t/>
            </a:r>
            <a:br>
              <a:rPr lang="ka-GE" sz="1200" dirty="0"/>
            </a:br>
            <a:r>
              <a:rPr lang="ka-GE" sz="1200" dirty="0"/>
              <a:t/>
            </a:r>
            <a:br>
              <a:rPr lang="ka-GE" sz="1200" dirty="0"/>
            </a:br>
            <a:r>
              <a:rPr lang="ka-GE" sz="1200" dirty="0"/>
              <a:t/>
            </a:r>
            <a:br>
              <a:rPr lang="ka-GE" sz="1200" dirty="0"/>
            </a:br>
            <a:r>
              <a:rPr lang="ka-GE" sz="1200" dirty="0">
                <a:solidFill>
                  <a:schemeClr val="tx1"/>
                </a:solidFill>
              </a:rPr>
              <a:t>სოფლის მხარდაჭერის </a:t>
            </a:r>
            <a:r>
              <a:rPr lang="ka-GE" sz="1200" dirty="0" smtClean="0">
                <a:solidFill>
                  <a:schemeClr val="tx1"/>
                </a:solidFill>
              </a:rPr>
              <a:t>პროგრამით </a:t>
            </a:r>
            <a:r>
              <a:rPr lang="ka-GE" sz="1200" dirty="0">
                <a:solidFill>
                  <a:schemeClr val="tx1"/>
                </a:solidFill>
              </a:rPr>
              <a:t>მუნიციპალიტეტის შემდეგ სოფლებში მოეწყო ახალი გარე განათების ქსელი:</a:t>
            </a:r>
            <a:br>
              <a:rPr lang="ka-GE" sz="1200" dirty="0">
                <a:solidFill>
                  <a:schemeClr val="tx1"/>
                </a:solidFill>
              </a:rPr>
            </a:br>
            <a:r>
              <a:rPr lang="ka-GE" sz="1200" dirty="0">
                <a:solidFill>
                  <a:schemeClr val="tx1"/>
                </a:solidFill>
              </a:rPr>
              <a:t/>
            </a:r>
            <a:br>
              <a:rPr lang="ka-GE" sz="1200" dirty="0">
                <a:solidFill>
                  <a:schemeClr val="tx1"/>
                </a:solidFill>
              </a:rPr>
            </a:br>
            <a:r>
              <a:rPr lang="ka-GE" sz="1200" dirty="0" smtClean="0">
                <a:solidFill>
                  <a:schemeClr val="tx1"/>
                </a:solidFill>
              </a:rPr>
              <a:t>აკურა </a:t>
            </a:r>
            <a:r>
              <a:rPr lang="ka-GE" sz="1200" dirty="0">
                <a:solidFill>
                  <a:schemeClr val="tx1"/>
                </a:solidFill>
              </a:rPr>
              <a:t>(გრძ.მ) ღირებულება - 29904,92 ლარი</a:t>
            </a:r>
            <a:r>
              <a:rPr lang="ka-GE" sz="1200" dirty="0" smtClean="0">
                <a:solidFill>
                  <a:schemeClr val="tx1"/>
                </a:solidFill>
              </a:rPr>
              <a:t>;</a:t>
            </a:r>
            <a:r>
              <a:rPr lang="ka-GE" sz="1200" dirty="0">
                <a:solidFill>
                  <a:schemeClr val="tx1"/>
                </a:solidFill>
              </a:rPr>
              <a:t/>
            </a:r>
            <a:br>
              <a:rPr lang="ka-GE" sz="1200" dirty="0">
                <a:solidFill>
                  <a:schemeClr val="tx1"/>
                </a:solidFill>
              </a:rPr>
            </a:br>
            <a:r>
              <a:rPr lang="ka-GE" sz="1200" dirty="0" smtClean="0">
                <a:solidFill>
                  <a:schemeClr val="tx1"/>
                </a:solidFill>
              </a:rPr>
              <a:t>ბუშეტი </a:t>
            </a:r>
            <a:r>
              <a:rPr lang="ka-GE" sz="1200" dirty="0">
                <a:solidFill>
                  <a:schemeClr val="tx1"/>
                </a:solidFill>
              </a:rPr>
              <a:t>(გრძ.მ) ღირებულება - 29851,06 ლარი;</a:t>
            </a:r>
            <a:br>
              <a:rPr lang="ka-GE" sz="1200" dirty="0">
                <a:solidFill>
                  <a:schemeClr val="tx1"/>
                </a:solidFill>
              </a:rPr>
            </a:br>
            <a:r>
              <a:rPr lang="ka-GE" sz="1200" dirty="0" smtClean="0">
                <a:solidFill>
                  <a:schemeClr val="tx1"/>
                </a:solidFill>
              </a:rPr>
              <a:t>ვარდისუბანი </a:t>
            </a:r>
            <a:r>
              <a:rPr lang="ka-GE" sz="1200" dirty="0">
                <a:solidFill>
                  <a:schemeClr val="tx1"/>
                </a:solidFill>
              </a:rPr>
              <a:t>(გრძ.მ) ღირებულება - 29887,75 ლარი</a:t>
            </a:r>
            <a:r>
              <a:rPr lang="ka-GE" sz="1200" dirty="0" smtClean="0">
                <a:solidFill>
                  <a:schemeClr val="tx1"/>
                </a:solidFill>
              </a:rPr>
              <a:t>;</a:t>
            </a:r>
            <a:r>
              <a:rPr lang="en-US" sz="1200" dirty="0" smtClean="0">
                <a:solidFill>
                  <a:schemeClr val="tx1"/>
                </a:solidFill>
              </a:rPr>
              <a:t/>
            </a:r>
            <a:br>
              <a:rPr lang="en-US" sz="1200" dirty="0" smtClean="0">
                <a:solidFill>
                  <a:schemeClr val="tx1"/>
                </a:solidFill>
              </a:rPr>
            </a:br>
            <a:r>
              <a:rPr lang="ka-GE" sz="1200" dirty="0" smtClean="0">
                <a:solidFill>
                  <a:schemeClr val="tx1"/>
                </a:solidFill>
              </a:rPr>
              <a:t>კობაძე </a:t>
            </a:r>
            <a:r>
              <a:rPr lang="ka-GE" sz="1200" dirty="0">
                <a:solidFill>
                  <a:schemeClr val="tx1"/>
                </a:solidFill>
              </a:rPr>
              <a:t>(გრძ.მ) ღირებულება - 14887,59 ლარი;</a:t>
            </a:r>
            <a:br>
              <a:rPr lang="ka-GE" sz="1200" dirty="0">
                <a:solidFill>
                  <a:schemeClr val="tx1"/>
                </a:solidFill>
              </a:rPr>
            </a:br>
            <a:r>
              <a:rPr lang="ka-GE" sz="1200" dirty="0" smtClean="0">
                <a:solidFill>
                  <a:schemeClr val="tx1"/>
                </a:solidFill>
              </a:rPr>
              <a:t>იყალთო </a:t>
            </a:r>
            <a:r>
              <a:rPr lang="ka-GE" sz="1200" dirty="0">
                <a:solidFill>
                  <a:schemeClr val="tx1"/>
                </a:solidFill>
              </a:rPr>
              <a:t>(გრძ.მ) ღირებულება - 29864,7 ლარი;</a:t>
            </a:r>
            <a:br>
              <a:rPr lang="ka-GE" sz="1200" dirty="0">
                <a:solidFill>
                  <a:schemeClr val="tx1"/>
                </a:solidFill>
              </a:rPr>
            </a:br>
            <a:r>
              <a:rPr lang="ka-GE" sz="1200" dirty="0" smtClean="0">
                <a:solidFill>
                  <a:schemeClr val="tx1"/>
                </a:solidFill>
              </a:rPr>
              <a:t>ლალისყური </a:t>
            </a:r>
            <a:r>
              <a:rPr lang="ka-GE" sz="1200" dirty="0">
                <a:solidFill>
                  <a:schemeClr val="tx1"/>
                </a:solidFill>
              </a:rPr>
              <a:t>(გრძ.მ) ღირებულება - 12819,68 ლარი;</a:t>
            </a:r>
            <a:br>
              <a:rPr lang="ka-GE" sz="1200" dirty="0">
                <a:solidFill>
                  <a:schemeClr val="tx1"/>
                </a:solidFill>
              </a:rPr>
            </a:br>
            <a:r>
              <a:rPr lang="ka-GE" sz="1200" dirty="0" smtClean="0">
                <a:solidFill>
                  <a:schemeClr val="tx1"/>
                </a:solidFill>
              </a:rPr>
              <a:t>რუისპირი (</a:t>
            </a:r>
            <a:r>
              <a:rPr lang="ka-GE" sz="1200" dirty="0">
                <a:solidFill>
                  <a:schemeClr val="tx1"/>
                </a:solidFill>
              </a:rPr>
              <a:t>გრძ.მ) ღირებულება - 29889,49 ლარი;</a:t>
            </a:r>
            <a:br>
              <a:rPr lang="ka-GE" sz="1200" dirty="0">
                <a:solidFill>
                  <a:schemeClr val="tx1"/>
                </a:solidFill>
              </a:rPr>
            </a:br>
            <a:r>
              <a:rPr lang="ka-GE" sz="1200" dirty="0" smtClean="0">
                <a:solidFill>
                  <a:schemeClr val="tx1"/>
                </a:solidFill>
              </a:rPr>
              <a:t>ახატელი </a:t>
            </a:r>
            <a:r>
              <a:rPr lang="ka-GE" sz="1200" dirty="0">
                <a:solidFill>
                  <a:schemeClr val="tx1"/>
                </a:solidFill>
              </a:rPr>
              <a:t>(გრძ.მ) ღირებულება - 17870,99 ლარი;</a:t>
            </a:r>
            <a:br>
              <a:rPr lang="ka-GE" sz="1200" dirty="0">
                <a:solidFill>
                  <a:schemeClr val="tx1"/>
                </a:solidFill>
              </a:rPr>
            </a:br>
            <a:r>
              <a:rPr lang="ka-GE" sz="1200" dirty="0" smtClean="0">
                <a:solidFill>
                  <a:schemeClr val="tx1"/>
                </a:solidFill>
              </a:rPr>
              <a:t>ფშაველი </a:t>
            </a:r>
            <a:r>
              <a:rPr lang="ka-GE" sz="1200" dirty="0">
                <a:solidFill>
                  <a:schemeClr val="tx1"/>
                </a:solidFill>
              </a:rPr>
              <a:t>(გრძ.მ) ღრიებულება - 29840,87 ლარი;</a:t>
            </a:r>
            <a:br>
              <a:rPr lang="ka-GE" sz="1200" dirty="0">
                <a:solidFill>
                  <a:schemeClr val="tx1"/>
                </a:solidFill>
              </a:rPr>
            </a:br>
            <a:r>
              <a:rPr lang="ka-GE" sz="1200" dirty="0" smtClean="0">
                <a:solidFill>
                  <a:schemeClr val="tx1"/>
                </a:solidFill>
              </a:rPr>
              <a:t>ლეჩური </a:t>
            </a:r>
            <a:r>
              <a:rPr lang="ka-GE" sz="1200" dirty="0">
                <a:solidFill>
                  <a:schemeClr val="tx1"/>
                </a:solidFill>
              </a:rPr>
              <a:t>(გრძ.მ) ღირებულება - 4884,75 ლარი;</a:t>
            </a:r>
            <a:br>
              <a:rPr lang="ka-GE" sz="1200" dirty="0">
                <a:solidFill>
                  <a:schemeClr val="tx1"/>
                </a:solidFill>
              </a:rPr>
            </a:br>
            <a:r>
              <a:rPr lang="ka-GE" sz="1200" dirty="0" smtClean="0">
                <a:solidFill>
                  <a:schemeClr val="tx1"/>
                </a:solidFill>
              </a:rPr>
              <a:t>ქვ.ხოდაშენი </a:t>
            </a:r>
            <a:r>
              <a:rPr lang="ka-GE" sz="1200" dirty="0">
                <a:solidFill>
                  <a:schemeClr val="tx1"/>
                </a:solidFill>
              </a:rPr>
              <a:t>(გრძ.მ) ღირებულება - 29882,33 ლარი;</a:t>
            </a:r>
            <a:br>
              <a:rPr lang="ka-GE" sz="1200" dirty="0">
                <a:solidFill>
                  <a:schemeClr val="tx1"/>
                </a:solidFill>
              </a:rPr>
            </a:br>
            <a:r>
              <a:rPr lang="ka-GE" sz="1200" dirty="0" smtClean="0">
                <a:solidFill>
                  <a:schemeClr val="tx1"/>
                </a:solidFill>
              </a:rPr>
              <a:t>ყარაჯალა </a:t>
            </a:r>
            <a:r>
              <a:rPr lang="ka-GE" sz="1200" dirty="0">
                <a:solidFill>
                  <a:schemeClr val="tx1"/>
                </a:solidFill>
              </a:rPr>
              <a:t>(გრძ.მ) ღირებულება - 29877,9 ლარი;</a:t>
            </a:r>
            <a:br>
              <a:rPr lang="ka-GE" sz="1200" dirty="0">
                <a:solidFill>
                  <a:schemeClr val="tx1"/>
                </a:solidFill>
              </a:rPr>
            </a:br>
            <a:r>
              <a:rPr lang="ka-GE" sz="1200" dirty="0" smtClean="0">
                <a:solidFill>
                  <a:schemeClr val="tx1"/>
                </a:solidFill>
              </a:rPr>
              <a:t>წინანდალი </a:t>
            </a:r>
            <a:r>
              <a:rPr lang="ka-GE" sz="1200" dirty="0">
                <a:solidFill>
                  <a:schemeClr val="tx1"/>
                </a:solidFill>
              </a:rPr>
              <a:t>(გრძ.მ) ღირებულება - 29873,82 </a:t>
            </a:r>
            <a:r>
              <a:rPr lang="ka-GE" sz="1200" dirty="0" smtClean="0">
                <a:solidFill>
                  <a:schemeClr val="tx1"/>
                </a:solidFill>
              </a:rPr>
              <a:t>ლარი</a:t>
            </a:r>
            <a:r>
              <a:rPr lang="en-US" sz="1200" dirty="0" smtClean="0">
                <a:solidFill>
                  <a:schemeClr val="tx1"/>
                </a:solidFill>
              </a:rPr>
              <a:t/>
            </a:r>
            <a:br>
              <a:rPr lang="en-US" sz="1200" dirty="0" smtClean="0">
                <a:solidFill>
                  <a:schemeClr val="tx1"/>
                </a:solidFill>
              </a:rPr>
            </a:br>
            <a:r>
              <a:rPr lang="en-US" sz="1200" dirty="0"/>
              <a:t/>
            </a:r>
            <a:br>
              <a:rPr lang="en-US" sz="1200" dirty="0"/>
            </a:br>
            <a:r>
              <a:rPr lang="ka-GE" sz="1400" b="1" dirty="0">
                <a:solidFill>
                  <a:schemeClr val="tx1"/>
                </a:solidFill>
              </a:rPr>
              <a:t>სასმელი წყალი</a:t>
            </a:r>
            <a:r>
              <a:rPr lang="ka-GE" sz="1200" dirty="0"/>
              <a:t/>
            </a:r>
            <a:br>
              <a:rPr lang="ka-GE" sz="1200" dirty="0"/>
            </a:br>
            <a:r>
              <a:rPr lang="ka-GE" sz="1200" dirty="0"/>
              <a:t/>
            </a:r>
            <a:br>
              <a:rPr lang="ka-GE" sz="1200" dirty="0"/>
            </a:br>
            <a:r>
              <a:rPr lang="ka-GE" sz="1200" dirty="0" smtClean="0">
                <a:solidFill>
                  <a:schemeClr val="tx1"/>
                </a:solidFill>
              </a:rPr>
              <a:t>გულგულის </a:t>
            </a:r>
            <a:r>
              <a:rPr lang="ka-GE" sz="1200" dirty="0">
                <a:solidFill>
                  <a:schemeClr val="tx1"/>
                </a:solidFill>
              </a:rPr>
              <a:t>წყალმომარაგების შიდა ქსელის რეაბილიტაცია (8000 გრძ.მ) - ღირებულება - 183 341 </a:t>
            </a:r>
            <a:r>
              <a:rPr lang="ka-GE" sz="1200" dirty="0" smtClean="0">
                <a:solidFill>
                  <a:schemeClr val="tx1"/>
                </a:solidFill>
              </a:rPr>
              <a:t>ლარი</a:t>
            </a:r>
            <a:r>
              <a:rPr lang="en-US" sz="1200" dirty="0" smtClean="0">
                <a:solidFill>
                  <a:schemeClr val="tx1"/>
                </a:solidFill>
              </a:rPr>
              <a:t/>
            </a:r>
            <a:br>
              <a:rPr lang="en-US" sz="1200" dirty="0" smtClean="0">
                <a:solidFill>
                  <a:schemeClr val="tx1"/>
                </a:solidFill>
              </a:rPr>
            </a:br>
            <a:r>
              <a:rPr lang="ka-GE" sz="1200" dirty="0">
                <a:solidFill>
                  <a:schemeClr val="tx1"/>
                </a:solidFill>
              </a:rPr>
              <a:t/>
            </a:r>
            <a:br>
              <a:rPr lang="ka-GE" sz="1200" dirty="0">
                <a:solidFill>
                  <a:schemeClr val="tx1"/>
                </a:solidFill>
              </a:rPr>
            </a:br>
            <a:r>
              <a:rPr lang="ka-GE" sz="1200" dirty="0">
                <a:solidFill>
                  <a:schemeClr val="tx1"/>
                </a:solidFill>
              </a:rPr>
              <a:t>სოფელ იყალთოში ახალი ჭაბურღილის მოწყობა - პროექტის ღირებულება - 147 719 </a:t>
            </a:r>
            <a:r>
              <a:rPr lang="ka-GE" sz="1200" dirty="0" smtClean="0">
                <a:solidFill>
                  <a:schemeClr val="tx1"/>
                </a:solidFill>
              </a:rPr>
              <a:t>ლარი</a:t>
            </a:r>
            <a:r>
              <a:rPr lang="en-US" sz="1200" dirty="0" smtClean="0">
                <a:solidFill>
                  <a:schemeClr val="tx1"/>
                </a:solidFill>
              </a:rPr>
              <a:t/>
            </a:r>
            <a:br>
              <a:rPr lang="en-US" sz="1200" dirty="0" smtClean="0">
                <a:solidFill>
                  <a:schemeClr val="tx1"/>
                </a:solidFill>
              </a:rPr>
            </a:br>
            <a:r>
              <a:rPr lang="ka-GE" sz="1200" dirty="0">
                <a:solidFill>
                  <a:schemeClr val="tx1"/>
                </a:solidFill>
              </a:rPr>
              <a:t/>
            </a:r>
            <a:br>
              <a:rPr lang="ka-GE" sz="1200" dirty="0">
                <a:solidFill>
                  <a:schemeClr val="tx1"/>
                </a:solidFill>
              </a:rPr>
            </a:br>
            <a:r>
              <a:rPr lang="ka-GE" sz="1200" dirty="0" smtClean="0">
                <a:solidFill>
                  <a:schemeClr val="tx1"/>
                </a:solidFill>
              </a:rPr>
              <a:t>კონდოლში </a:t>
            </a:r>
            <a:r>
              <a:rPr lang="ka-GE" sz="1200" dirty="0">
                <a:solidFill>
                  <a:schemeClr val="tx1"/>
                </a:solidFill>
              </a:rPr>
              <a:t>ჭაბურღილებისა და სასმელი წყლის ქსელების რეაბილიტაცია (2 000მ) - პროექტის ღირებულება - 519 032 </a:t>
            </a:r>
            <a:r>
              <a:rPr lang="ka-GE" sz="1200" dirty="0" smtClean="0">
                <a:solidFill>
                  <a:schemeClr val="tx1"/>
                </a:solidFill>
              </a:rPr>
              <a:t>ლარი</a:t>
            </a:r>
            <a:r>
              <a:rPr lang="en-US" sz="1200" dirty="0" smtClean="0">
                <a:solidFill>
                  <a:schemeClr val="tx1"/>
                </a:solidFill>
              </a:rPr>
              <a:t/>
            </a:r>
            <a:br>
              <a:rPr lang="en-US" sz="1200" dirty="0" smtClean="0">
                <a:solidFill>
                  <a:schemeClr val="tx1"/>
                </a:solidFill>
              </a:rPr>
            </a:br>
            <a:r>
              <a:rPr lang="ka-GE" sz="1200" dirty="0">
                <a:solidFill>
                  <a:schemeClr val="tx1"/>
                </a:solidFill>
              </a:rPr>
              <a:t/>
            </a:r>
            <a:br>
              <a:rPr lang="ka-GE" sz="1200" dirty="0">
                <a:solidFill>
                  <a:schemeClr val="tx1"/>
                </a:solidFill>
              </a:rPr>
            </a:br>
            <a:r>
              <a:rPr lang="ka-GE" sz="1200" dirty="0" smtClean="0">
                <a:solidFill>
                  <a:schemeClr val="tx1"/>
                </a:solidFill>
              </a:rPr>
              <a:t>შალაურსა და ვარდისუბანში </a:t>
            </a:r>
            <a:r>
              <a:rPr lang="ka-GE" sz="1200" dirty="0">
                <a:solidFill>
                  <a:schemeClr val="tx1"/>
                </a:solidFill>
              </a:rPr>
              <a:t>ახალი ჭაბურღილის მოწყობა, </a:t>
            </a:r>
            <a:r>
              <a:rPr lang="ka-GE" sz="1200" dirty="0" smtClean="0">
                <a:solidFill>
                  <a:schemeClr val="tx1"/>
                </a:solidFill>
              </a:rPr>
              <a:t>წინანდალში </a:t>
            </a:r>
            <a:r>
              <a:rPr lang="ka-GE" sz="1200" dirty="0">
                <a:solidFill>
                  <a:schemeClr val="tx1"/>
                </a:solidFill>
              </a:rPr>
              <a:t>არსებული ჭაბურღილის აღდგენის/გაწმენდის სამუშაოები - პროექტის ღირებულება - 330 610 </a:t>
            </a:r>
            <a:r>
              <a:rPr lang="ka-GE" sz="1200" dirty="0" smtClean="0">
                <a:solidFill>
                  <a:schemeClr val="tx1"/>
                </a:solidFill>
              </a:rPr>
              <a:t>ლარი</a:t>
            </a:r>
            <a:br>
              <a:rPr lang="ka-GE" sz="1200" dirty="0" smtClean="0">
                <a:solidFill>
                  <a:schemeClr val="tx1"/>
                </a:solidFill>
              </a:rPr>
            </a:br>
            <a:r>
              <a:rPr lang="ka-GE" sz="1200" dirty="0">
                <a:solidFill>
                  <a:schemeClr val="tx1"/>
                </a:solidFill>
              </a:rPr>
              <a:t/>
            </a:r>
            <a:br>
              <a:rPr lang="ka-GE" sz="1200" dirty="0">
                <a:solidFill>
                  <a:schemeClr val="tx1"/>
                </a:solidFill>
              </a:rPr>
            </a:br>
            <a:r>
              <a:rPr lang="ka-GE" sz="1200" dirty="0" smtClean="0">
                <a:solidFill>
                  <a:schemeClr val="tx1"/>
                </a:solidFill>
              </a:rPr>
              <a:t> </a:t>
            </a:r>
            <a:r>
              <a:rPr lang="ka-GE" sz="1200" dirty="0">
                <a:solidFill>
                  <a:schemeClr val="tx1"/>
                </a:solidFill>
              </a:rPr>
              <a:t>იყალთოში (</a:t>
            </a:r>
            <a:r>
              <a:rPr lang="en-US" sz="1200" dirty="0">
                <a:solidFill>
                  <a:schemeClr val="tx1"/>
                </a:solidFill>
              </a:rPr>
              <a:t>N2) </a:t>
            </a:r>
            <a:r>
              <a:rPr lang="ka-GE" sz="1200" dirty="0">
                <a:solidFill>
                  <a:schemeClr val="tx1"/>
                </a:solidFill>
              </a:rPr>
              <a:t>ახალი ჭაბურღილის მოწყობა - პროექტის ღირებულება - 128 132 ლარი</a:t>
            </a:r>
            <a:r>
              <a:rPr lang="ka-GE" sz="1200" dirty="0" smtClean="0">
                <a:solidFill>
                  <a:schemeClr val="tx1"/>
                </a:solidFill>
              </a:rPr>
              <a:t>;</a:t>
            </a:r>
            <a:br>
              <a:rPr lang="ka-GE" sz="1200" dirty="0" smtClean="0">
                <a:solidFill>
                  <a:schemeClr val="tx1"/>
                </a:solidFill>
              </a:rPr>
            </a:br>
            <a:r>
              <a:rPr lang="ka-GE" sz="1200" dirty="0">
                <a:solidFill>
                  <a:schemeClr val="tx1"/>
                </a:solidFill>
              </a:rPr>
              <a:t/>
            </a:r>
            <a:br>
              <a:rPr lang="ka-GE" sz="1200" dirty="0">
                <a:solidFill>
                  <a:schemeClr val="tx1"/>
                </a:solidFill>
              </a:rPr>
            </a:br>
            <a:r>
              <a:rPr lang="ka-GE" sz="1200" dirty="0" smtClean="0">
                <a:solidFill>
                  <a:schemeClr val="tx1"/>
                </a:solidFill>
              </a:rPr>
              <a:t>რუისპირში </a:t>
            </a:r>
            <a:r>
              <a:rPr lang="ka-GE" sz="1200" dirty="0">
                <a:solidFill>
                  <a:schemeClr val="tx1"/>
                </a:solidFill>
              </a:rPr>
              <a:t>(</a:t>
            </a:r>
            <a:r>
              <a:rPr lang="en-US" sz="1200" dirty="0">
                <a:solidFill>
                  <a:schemeClr val="tx1"/>
                </a:solidFill>
              </a:rPr>
              <a:t>N1) </a:t>
            </a:r>
            <a:r>
              <a:rPr lang="ka-GE" sz="1200" dirty="0">
                <a:solidFill>
                  <a:schemeClr val="tx1"/>
                </a:solidFill>
              </a:rPr>
              <a:t>ახალი ჭაბურღილის მოწყობა - პროექტის ღირებულება 141 178 </a:t>
            </a:r>
            <a:r>
              <a:rPr lang="ka-GE" sz="1200" dirty="0" smtClean="0">
                <a:solidFill>
                  <a:schemeClr val="tx1"/>
                </a:solidFill>
              </a:rPr>
              <a:t>ლარი</a:t>
            </a:r>
            <a:br>
              <a:rPr lang="ka-GE" sz="1200" dirty="0" smtClean="0">
                <a:solidFill>
                  <a:schemeClr val="tx1"/>
                </a:solidFill>
              </a:rPr>
            </a:br>
            <a:r>
              <a:rPr lang="ka-GE" sz="1200" dirty="0">
                <a:solidFill>
                  <a:schemeClr val="tx1"/>
                </a:solidFill>
              </a:rPr>
              <a:t/>
            </a:r>
            <a:br>
              <a:rPr lang="ka-GE" sz="1200" dirty="0">
                <a:solidFill>
                  <a:schemeClr val="tx1"/>
                </a:solidFill>
              </a:rPr>
            </a:br>
            <a:r>
              <a:rPr lang="ka-GE" sz="1200" dirty="0" smtClean="0">
                <a:solidFill>
                  <a:schemeClr val="tx1"/>
                </a:solidFill>
              </a:rPr>
              <a:t>გულგულაში </a:t>
            </a:r>
            <a:r>
              <a:rPr lang="ka-GE" sz="1200" dirty="0">
                <a:solidFill>
                  <a:schemeClr val="tx1"/>
                </a:solidFill>
              </a:rPr>
              <a:t>სასმელი წყლის არსებული ჭაბურღილის გაწმენდა - პროექტის ღირებულება - 4854.04 ლარი;</a:t>
            </a:r>
            <a:br>
              <a:rPr lang="ka-GE" sz="1200" dirty="0">
                <a:solidFill>
                  <a:schemeClr val="tx1"/>
                </a:solidFill>
              </a:rPr>
            </a:br>
            <a:r>
              <a:rPr lang="ka-GE" sz="1400" b="1" dirty="0">
                <a:solidFill>
                  <a:schemeClr val="tx1"/>
                </a:solidFill>
              </a:rPr>
              <a:t/>
            </a:r>
            <a:br>
              <a:rPr lang="ka-GE" sz="1400" b="1" dirty="0">
                <a:solidFill>
                  <a:schemeClr val="tx1"/>
                </a:solidFill>
              </a:rPr>
            </a:br>
            <a:r>
              <a:rPr lang="ka-GE" sz="1400" b="1" dirty="0">
                <a:solidFill>
                  <a:schemeClr val="tx1"/>
                </a:solidFill>
              </a:rPr>
              <a:t>მიმდინარე</a:t>
            </a:r>
            <a:br>
              <a:rPr lang="ka-GE" sz="1400" b="1" dirty="0">
                <a:solidFill>
                  <a:schemeClr val="tx1"/>
                </a:solidFill>
              </a:rPr>
            </a:br>
            <a:r>
              <a:rPr lang="ka-GE" sz="1200" dirty="0">
                <a:solidFill>
                  <a:schemeClr val="tx1"/>
                </a:solidFill>
              </a:rPr>
              <a:t>სოფელ შალაურში სასმელი წყლის რეზერვუარის და სადაწნეო კოშკის მოწყობის სამუშაოება - ღირებულება - 47200 </a:t>
            </a:r>
            <a:r>
              <a:rPr lang="ka-GE" sz="1200" dirty="0" smtClean="0">
                <a:solidFill>
                  <a:schemeClr val="tx1"/>
                </a:solidFill>
              </a:rPr>
              <a:t>ლარი</a:t>
            </a:r>
            <a:r>
              <a:rPr lang="ka-GE" sz="1200" dirty="0">
                <a:solidFill>
                  <a:schemeClr val="tx1"/>
                </a:solidFill>
              </a:rPr>
              <a:t/>
            </a:r>
            <a:br>
              <a:rPr lang="ka-GE" sz="1200" dirty="0">
                <a:solidFill>
                  <a:schemeClr val="tx1"/>
                </a:solidFill>
              </a:rPr>
            </a:br>
            <a:r>
              <a:rPr lang="ka-GE" sz="1200" dirty="0"/>
              <a:t/>
            </a:r>
            <a:br>
              <a:rPr lang="ka-GE" sz="1200" dirty="0"/>
            </a:br>
            <a:r>
              <a:rPr lang="ka-GE" sz="1200" dirty="0"/>
              <a:t/>
            </a:r>
            <a:br>
              <a:rPr lang="ka-GE" sz="1200" dirty="0"/>
            </a:br>
            <a:endParaRPr lang="en-US" sz="1200" dirty="0"/>
          </a:p>
        </p:txBody>
      </p:sp>
    </p:spTree>
    <p:extLst>
      <p:ext uri="{BB962C8B-B14F-4D97-AF65-F5344CB8AC3E}">
        <p14:creationId xmlns:p14="http://schemas.microsoft.com/office/powerpoint/2010/main" val="996499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457200" y="228600"/>
            <a:ext cx="7086600" cy="2031325"/>
          </a:xfrm>
          <a:prstGeom prst="rect">
            <a:avLst/>
          </a:prstGeom>
        </p:spPr>
        <p:txBody>
          <a:bodyPr wrap="square">
            <a:spAutoFit/>
          </a:bodyPr>
          <a:lstStyle/>
          <a:p>
            <a:r>
              <a:rPr lang="ka-GE" sz="1400" b="1" dirty="0">
                <a:latin typeface="Sylfaen" panose="010A0502050306030303" pitchFamily="18" charset="0"/>
              </a:rPr>
              <a:t>მიმდინარეობს ახალი ჭაბურღილის მოწყობის სამუშაოები თელავის მუნიციპალიტეტის სოფლებში:</a:t>
            </a:r>
          </a:p>
          <a:p>
            <a:endParaRPr lang="ka-GE" sz="1400" dirty="0">
              <a:latin typeface="Sylfaen" panose="010A0502050306030303" pitchFamily="18" charset="0"/>
            </a:endParaRPr>
          </a:p>
          <a:p>
            <a:pPr marL="171450" indent="-171450">
              <a:buFont typeface="Arial" panose="020B0604020202020204" pitchFamily="34" charset="0"/>
              <a:buChar char="•"/>
            </a:pPr>
            <a:r>
              <a:rPr lang="ka-GE" sz="1400" dirty="0" smtClean="0">
                <a:latin typeface="Sylfaen" panose="010A0502050306030303" pitchFamily="18" charset="0"/>
              </a:rPr>
              <a:t>ლალისყური </a:t>
            </a:r>
            <a:r>
              <a:rPr lang="ka-GE" sz="1400" dirty="0">
                <a:latin typeface="Sylfaen" panose="010A0502050306030303" pitchFamily="18" charset="0"/>
              </a:rPr>
              <a:t>- ღირებულება - 196700 </a:t>
            </a:r>
            <a:r>
              <a:rPr lang="ka-GE" sz="1400" dirty="0" smtClean="0">
                <a:latin typeface="Sylfaen" panose="010A0502050306030303" pitchFamily="18" charset="0"/>
              </a:rPr>
              <a:t>ლარი;</a:t>
            </a:r>
            <a:endParaRPr lang="en-US" sz="1400" dirty="0">
              <a:latin typeface="Sylfaen" panose="010A0502050306030303" pitchFamily="18" charset="0"/>
            </a:endParaRPr>
          </a:p>
          <a:p>
            <a:pPr marL="171450" indent="-171450">
              <a:buFont typeface="Arial" panose="020B0604020202020204" pitchFamily="34" charset="0"/>
              <a:buChar char="•"/>
            </a:pPr>
            <a:r>
              <a:rPr lang="ka-GE" sz="1400" dirty="0" smtClean="0">
                <a:latin typeface="Sylfaen" panose="010A0502050306030303" pitchFamily="18" charset="0"/>
              </a:rPr>
              <a:t>ვარდისუბანი </a:t>
            </a:r>
            <a:r>
              <a:rPr lang="ka-GE" sz="1400" dirty="0">
                <a:latin typeface="Sylfaen" panose="010A0502050306030303" pitchFamily="18" charset="0"/>
              </a:rPr>
              <a:t>- ღირებულება 149500 </a:t>
            </a:r>
            <a:r>
              <a:rPr lang="ka-GE" sz="1400" dirty="0" smtClean="0">
                <a:latin typeface="Sylfaen" panose="010A0502050306030303" pitchFamily="18" charset="0"/>
              </a:rPr>
              <a:t>ლარი;</a:t>
            </a:r>
            <a:endParaRPr lang="en-US" sz="1400" dirty="0" smtClean="0">
              <a:latin typeface="Sylfaen" panose="010A0502050306030303" pitchFamily="18" charset="0"/>
            </a:endParaRPr>
          </a:p>
          <a:p>
            <a:pPr marL="171450" indent="-171450">
              <a:buFont typeface="Arial" panose="020B0604020202020204" pitchFamily="34" charset="0"/>
              <a:buChar char="•"/>
            </a:pPr>
            <a:r>
              <a:rPr lang="ka-GE" sz="1400" dirty="0" smtClean="0">
                <a:latin typeface="Sylfaen" panose="010A0502050306030303" pitchFamily="18" charset="0"/>
              </a:rPr>
              <a:t>გულგულა </a:t>
            </a:r>
            <a:r>
              <a:rPr lang="ka-GE" sz="1400" dirty="0">
                <a:latin typeface="Sylfaen" panose="010A0502050306030303" pitchFamily="18" charset="0"/>
              </a:rPr>
              <a:t>- ღირებულება 162800 </a:t>
            </a:r>
            <a:r>
              <a:rPr lang="ka-GE" sz="1400" dirty="0" smtClean="0">
                <a:latin typeface="Sylfaen" panose="010A0502050306030303" pitchFamily="18" charset="0"/>
              </a:rPr>
              <a:t>ლარი;</a:t>
            </a:r>
            <a:endParaRPr lang="en-US" sz="1400" dirty="0" smtClean="0">
              <a:latin typeface="Sylfaen" panose="010A0502050306030303" pitchFamily="18" charset="0"/>
            </a:endParaRPr>
          </a:p>
          <a:p>
            <a:pPr marL="171450" indent="-171450">
              <a:buFont typeface="Arial" panose="020B0604020202020204" pitchFamily="34" charset="0"/>
              <a:buChar char="•"/>
            </a:pPr>
            <a:r>
              <a:rPr lang="ka-GE" sz="1400" dirty="0" smtClean="0">
                <a:latin typeface="Sylfaen" panose="010A0502050306030303" pitchFamily="18" charset="0"/>
              </a:rPr>
              <a:t>ბუშეტი </a:t>
            </a:r>
            <a:r>
              <a:rPr lang="ka-GE" sz="1400" dirty="0">
                <a:latin typeface="Sylfaen" panose="010A0502050306030303" pitchFamily="18" charset="0"/>
              </a:rPr>
              <a:t>- ღირებულება 140300 </a:t>
            </a:r>
            <a:r>
              <a:rPr lang="ka-GE" sz="1400" dirty="0" smtClean="0">
                <a:latin typeface="Sylfaen" panose="010A0502050306030303" pitchFamily="18" charset="0"/>
              </a:rPr>
              <a:t>ლარი</a:t>
            </a:r>
            <a:endParaRPr lang="en-US" sz="1400" dirty="0" smtClean="0">
              <a:latin typeface="Sylfaen" panose="010A0502050306030303" pitchFamily="18" charset="0"/>
            </a:endParaRPr>
          </a:p>
          <a:p>
            <a:pPr marL="171450" indent="-171450">
              <a:buFont typeface="Arial" panose="020B0604020202020204" pitchFamily="34" charset="0"/>
              <a:buChar char="•"/>
            </a:pPr>
            <a:endParaRPr lang="en-US" sz="1400" dirty="0">
              <a:latin typeface="Sylfaen" panose="010A0502050306030303" pitchFamily="18" charset="0"/>
            </a:endParaRPr>
          </a:p>
          <a:p>
            <a:pPr marL="171450" indent="-171450">
              <a:buFont typeface="Arial" panose="020B0604020202020204" pitchFamily="34" charset="0"/>
              <a:buChar char="•"/>
            </a:pPr>
            <a:endParaRPr lang="ka-GE" sz="1400" dirty="0">
              <a:latin typeface="Sylfaen" panose="010A0502050306030303" pitchFamily="18" charset="0"/>
            </a:endParaRPr>
          </a:p>
        </p:txBody>
      </p:sp>
      <p:sp>
        <p:nvSpPr>
          <p:cNvPr id="14" name="Rectangle 13"/>
          <p:cNvSpPr/>
          <p:nvPr/>
        </p:nvSpPr>
        <p:spPr>
          <a:xfrm>
            <a:off x="457200" y="2590800"/>
            <a:ext cx="7089058" cy="4124206"/>
          </a:xfrm>
          <a:prstGeom prst="rect">
            <a:avLst/>
          </a:prstGeom>
        </p:spPr>
        <p:txBody>
          <a:bodyPr wrap="square">
            <a:spAutoFit/>
          </a:bodyPr>
          <a:lstStyle/>
          <a:p>
            <a:r>
              <a:rPr lang="ka-GE" sz="1400" b="1" dirty="0">
                <a:latin typeface="Sylfaen" panose="010A0502050306030303" pitchFamily="18" charset="0"/>
              </a:rPr>
              <a:t>მოეწყო ახალი </a:t>
            </a:r>
            <a:r>
              <a:rPr lang="ka-GE" sz="1400" b="1" dirty="0" smtClean="0">
                <a:latin typeface="Sylfaen" panose="010A0502050306030303" pitchFamily="18" charset="0"/>
              </a:rPr>
              <a:t>ნიაღვარმიმღებები</a:t>
            </a:r>
            <a:endParaRPr lang="en-US" sz="1400" b="1" dirty="0" smtClean="0">
              <a:latin typeface="Sylfaen" panose="010A0502050306030303" pitchFamily="18" charset="0"/>
            </a:endParaRPr>
          </a:p>
          <a:p>
            <a:endParaRPr lang="ka-GE" sz="1400" dirty="0">
              <a:latin typeface="Sylfaen" panose="010A0502050306030303" pitchFamily="18" charset="0"/>
            </a:endParaRPr>
          </a:p>
          <a:p>
            <a:pPr marL="171450" indent="-171450">
              <a:buFont typeface="Arial" panose="020B0604020202020204" pitchFamily="34" charset="0"/>
              <a:buChar char="•"/>
            </a:pPr>
            <a:r>
              <a:rPr lang="ka-GE" sz="1400" dirty="0" smtClean="0">
                <a:latin typeface="Sylfaen" panose="010A0502050306030303" pitchFamily="18" charset="0"/>
              </a:rPr>
              <a:t>თელავში </a:t>
            </a:r>
            <a:r>
              <a:rPr lang="ka-GE" sz="1400" dirty="0">
                <a:latin typeface="Sylfaen" panose="010A0502050306030303" pitchFamily="18" charset="0"/>
              </a:rPr>
              <a:t>ჩოლოყაშვილის და ერისთავის ქუჩებზე  (100 გრძ.მ) - ღირებულება - 15807,28 </a:t>
            </a:r>
            <a:r>
              <a:rPr lang="ka-GE" sz="1400" dirty="0" smtClean="0">
                <a:latin typeface="Sylfaen" panose="010A0502050306030303" pitchFamily="18" charset="0"/>
              </a:rPr>
              <a:t>ლარი;</a:t>
            </a:r>
            <a:endParaRPr lang="en-US" sz="1400" dirty="0" smtClean="0">
              <a:latin typeface="Sylfaen" panose="010A0502050306030303" pitchFamily="18" charset="0"/>
            </a:endParaRPr>
          </a:p>
          <a:p>
            <a:pPr marL="171450" indent="-171450">
              <a:buFont typeface="Arial" panose="020B0604020202020204" pitchFamily="34" charset="0"/>
              <a:buChar char="•"/>
            </a:pPr>
            <a:r>
              <a:rPr lang="ka-GE" sz="1400" dirty="0" smtClean="0">
                <a:latin typeface="Sylfaen" panose="010A0502050306030303" pitchFamily="18" charset="0"/>
              </a:rPr>
              <a:t>ნაფარეული </a:t>
            </a:r>
            <a:r>
              <a:rPr lang="ka-GE" sz="1400" dirty="0">
                <a:latin typeface="Sylfaen" panose="010A0502050306030303" pitchFamily="18" charset="0"/>
              </a:rPr>
              <a:t>(700 გრძ.მ) ღირებულება - 7695,96 </a:t>
            </a:r>
            <a:r>
              <a:rPr lang="ka-GE" sz="1400" dirty="0" smtClean="0">
                <a:latin typeface="Sylfaen" panose="010A0502050306030303" pitchFamily="18" charset="0"/>
              </a:rPr>
              <a:t>ლარი;</a:t>
            </a:r>
            <a:endParaRPr lang="en-US" sz="1400" dirty="0" smtClean="0">
              <a:latin typeface="Sylfaen" panose="010A0502050306030303" pitchFamily="18" charset="0"/>
            </a:endParaRPr>
          </a:p>
          <a:p>
            <a:pPr marL="171450" indent="-171450">
              <a:buFont typeface="Arial" panose="020B0604020202020204" pitchFamily="34" charset="0"/>
              <a:buChar char="•"/>
            </a:pPr>
            <a:r>
              <a:rPr lang="ka-GE" sz="1400" dirty="0" smtClean="0">
                <a:latin typeface="Sylfaen" panose="010A0502050306030303" pitchFamily="18" charset="0"/>
              </a:rPr>
              <a:t>ვარდისუბანი </a:t>
            </a:r>
            <a:r>
              <a:rPr lang="ka-GE" sz="1400" dirty="0">
                <a:latin typeface="Sylfaen" panose="010A0502050306030303" pitchFamily="18" charset="0"/>
              </a:rPr>
              <a:t>(150 გრძ.მ) ღირებულება - 14012,5 </a:t>
            </a:r>
            <a:r>
              <a:rPr lang="ka-GE" sz="1400" dirty="0" smtClean="0">
                <a:latin typeface="Sylfaen" panose="010A0502050306030303" pitchFamily="18" charset="0"/>
              </a:rPr>
              <a:t>ლარი;</a:t>
            </a:r>
            <a:endParaRPr lang="en-US" sz="1400" dirty="0" smtClean="0">
              <a:latin typeface="Sylfaen" panose="010A0502050306030303" pitchFamily="18" charset="0"/>
            </a:endParaRPr>
          </a:p>
          <a:p>
            <a:pPr marL="171450" indent="-171450">
              <a:buFont typeface="Arial" panose="020B0604020202020204" pitchFamily="34" charset="0"/>
              <a:buChar char="•"/>
            </a:pPr>
            <a:r>
              <a:rPr lang="ka-GE" sz="1400" dirty="0" smtClean="0">
                <a:latin typeface="Sylfaen" panose="010A0502050306030303" pitchFamily="18" charset="0"/>
              </a:rPr>
              <a:t>სანიორე </a:t>
            </a:r>
            <a:r>
              <a:rPr lang="ka-GE" sz="1400" dirty="0">
                <a:latin typeface="Sylfaen" panose="010A0502050306030303" pitchFamily="18" charset="0"/>
              </a:rPr>
              <a:t>(700 გრძ.მ.) ღირებულება - 20463,56 </a:t>
            </a:r>
            <a:r>
              <a:rPr lang="ka-GE" sz="1400" dirty="0" smtClean="0">
                <a:latin typeface="Sylfaen" panose="010A0502050306030303" pitchFamily="18" charset="0"/>
              </a:rPr>
              <a:t>ლარი;</a:t>
            </a:r>
            <a:endParaRPr lang="en-US" sz="1400" dirty="0" smtClean="0">
              <a:latin typeface="Sylfaen" panose="010A0502050306030303" pitchFamily="18" charset="0"/>
            </a:endParaRPr>
          </a:p>
          <a:p>
            <a:pPr marL="171450" indent="-171450">
              <a:buFont typeface="Arial" panose="020B0604020202020204" pitchFamily="34" charset="0"/>
              <a:buChar char="•"/>
            </a:pPr>
            <a:r>
              <a:rPr lang="ka-GE" sz="1400" dirty="0" smtClean="0">
                <a:latin typeface="Sylfaen" panose="010A0502050306030303" pitchFamily="18" charset="0"/>
              </a:rPr>
              <a:t>კურდღელაური </a:t>
            </a:r>
            <a:r>
              <a:rPr lang="ka-GE" sz="1400" dirty="0">
                <a:latin typeface="Sylfaen" panose="010A0502050306030303" pitchFamily="18" charset="0"/>
              </a:rPr>
              <a:t>(300 გრძ.მ) ღირებულება - 27532,94 </a:t>
            </a:r>
            <a:r>
              <a:rPr lang="ka-GE" sz="1400" dirty="0" smtClean="0">
                <a:latin typeface="Sylfaen" panose="010A0502050306030303" pitchFamily="18" charset="0"/>
              </a:rPr>
              <a:t>ლარი;</a:t>
            </a:r>
            <a:endParaRPr lang="en-US" sz="1400" dirty="0" smtClean="0">
              <a:latin typeface="Sylfaen" panose="010A0502050306030303" pitchFamily="18" charset="0"/>
            </a:endParaRPr>
          </a:p>
          <a:p>
            <a:pPr marL="171450" indent="-171450">
              <a:buFont typeface="Arial" panose="020B0604020202020204" pitchFamily="34" charset="0"/>
              <a:buChar char="•"/>
            </a:pPr>
            <a:r>
              <a:rPr lang="ka-GE" sz="1400" dirty="0" smtClean="0">
                <a:latin typeface="Sylfaen" panose="010A0502050306030303" pitchFamily="18" charset="0"/>
              </a:rPr>
              <a:t>კისისხევი </a:t>
            </a:r>
            <a:r>
              <a:rPr lang="ka-GE" sz="1400" dirty="0">
                <a:latin typeface="Sylfaen" panose="010A0502050306030303" pitchFamily="18" charset="0"/>
              </a:rPr>
              <a:t>(1000 გრძ.მ) ღირებულება - 37435,5 ლარი</a:t>
            </a:r>
          </a:p>
          <a:p>
            <a:endParaRPr lang="en-US" sz="1200" dirty="0" smtClean="0">
              <a:latin typeface="Sylfaen" panose="010A0502050306030303" pitchFamily="18" charset="0"/>
            </a:endParaRPr>
          </a:p>
          <a:p>
            <a:endParaRPr lang="en-US" sz="1400" dirty="0" smtClean="0">
              <a:latin typeface="Sylfaen" panose="010A0502050306030303" pitchFamily="18" charset="0"/>
            </a:endParaRPr>
          </a:p>
          <a:p>
            <a:endParaRPr lang="en-US" sz="1400" dirty="0">
              <a:latin typeface="Sylfaen" panose="010A0502050306030303" pitchFamily="18" charset="0"/>
            </a:endParaRPr>
          </a:p>
          <a:p>
            <a:r>
              <a:rPr lang="ka-GE" sz="1400" b="1" dirty="0">
                <a:latin typeface="Sylfaen" panose="010A0502050306030303" pitchFamily="18" charset="0"/>
              </a:rPr>
              <a:t>სოფლის მხარდაჭერის პროგრამით სანიაღვრე არხის მოწყობა </a:t>
            </a:r>
            <a:r>
              <a:rPr lang="ka-GE" sz="1400" b="1" dirty="0" smtClean="0">
                <a:latin typeface="Sylfaen" panose="010A0502050306030303" pitchFamily="18" charset="0"/>
              </a:rPr>
              <a:t>მიმდინარეობს</a:t>
            </a:r>
            <a:endParaRPr lang="ka-GE" sz="1400" dirty="0">
              <a:latin typeface="Sylfaen" panose="010A0502050306030303" pitchFamily="18" charset="0"/>
            </a:endParaRPr>
          </a:p>
          <a:p>
            <a:endParaRPr lang="en-US" sz="1400" dirty="0" smtClean="0">
              <a:latin typeface="Sylfaen" panose="010A0502050306030303" pitchFamily="18" charset="0"/>
            </a:endParaRPr>
          </a:p>
          <a:p>
            <a:pPr marL="171450" indent="-171450">
              <a:buFont typeface="Arial" panose="020B0604020202020204" pitchFamily="34" charset="0"/>
              <a:buChar char="•"/>
            </a:pPr>
            <a:r>
              <a:rPr lang="ka-GE" sz="1400" dirty="0" smtClean="0">
                <a:latin typeface="Sylfaen" panose="010A0502050306030303" pitchFamily="18" charset="0"/>
              </a:rPr>
              <a:t>კურდღელაური </a:t>
            </a:r>
            <a:r>
              <a:rPr lang="ka-GE" sz="1400" dirty="0">
                <a:latin typeface="Sylfaen" panose="010A0502050306030303" pitchFamily="18" charset="0"/>
              </a:rPr>
              <a:t>(400 გრძ.მ) - ღირებულება - 29300 ლარი;</a:t>
            </a:r>
          </a:p>
          <a:p>
            <a:pPr marL="171450" indent="-171450">
              <a:buFont typeface="Arial" panose="020B0604020202020204" pitchFamily="34" charset="0"/>
              <a:buChar char="•"/>
            </a:pPr>
            <a:r>
              <a:rPr lang="ka-GE" sz="1400" dirty="0" smtClean="0">
                <a:latin typeface="Sylfaen" panose="010A0502050306030303" pitchFamily="18" charset="0"/>
              </a:rPr>
              <a:t>ლალისყური </a:t>
            </a:r>
            <a:r>
              <a:rPr lang="ka-GE" sz="1400" dirty="0">
                <a:latin typeface="Sylfaen" panose="010A0502050306030303" pitchFamily="18" charset="0"/>
              </a:rPr>
              <a:t>(400 გრძ.მ.) - ღირებულება - 8585 ლარი</a:t>
            </a:r>
          </a:p>
          <a:p>
            <a:endParaRPr lang="ka-GE" sz="1400" dirty="0">
              <a:latin typeface="Sylfaen" panose="010A0502050306030303" pitchFamily="18" charset="0"/>
            </a:endParaRPr>
          </a:p>
          <a:p>
            <a:endParaRPr lang="ka-GE" sz="1400" dirty="0">
              <a:latin typeface="Sylfaen" panose="010A0502050306030303" pitchFamily="18" charset="0"/>
            </a:endParaRPr>
          </a:p>
          <a:p>
            <a:endParaRPr lang="ka-GE" sz="1200" dirty="0">
              <a:latin typeface="Sylfaen" panose="010A0502050306030303" pitchFamily="18" charset="0"/>
            </a:endParaRPr>
          </a:p>
        </p:txBody>
      </p: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48600" y="196645"/>
            <a:ext cx="1770917" cy="2362200"/>
          </a:xfrm>
          <a:prstGeom prst="rect">
            <a:avLst/>
          </a:prstGeom>
        </p:spPr>
      </p:pic>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8601" y="2743200"/>
            <a:ext cx="1770916" cy="2514600"/>
          </a:xfrm>
          <a:prstGeom prst="rect">
            <a:avLst/>
          </a:prstGeom>
        </p:spPr>
      </p:pic>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492355" y="5442155"/>
            <a:ext cx="2483406" cy="21336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62000" y="548278"/>
            <a:ext cx="2819400" cy="228268"/>
          </a:xfrm>
          <a:prstGeom prst="rect">
            <a:avLst/>
          </a:prstGeom>
        </p:spPr>
        <p:txBody>
          <a:bodyPr vert="horz" wrap="square" lIns="0" tIns="12700" rIns="0" bIns="0" rtlCol="0">
            <a:spAutoFit/>
          </a:bodyPr>
          <a:lstStyle/>
          <a:p>
            <a:pPr marL="12700">
              <a:lnSpc>
                <a:spcPct val="100000"/>
              </a:lnSpc>
              <a:spcBef>
                <a:spcPts val="100"/>
              </a:spcBef>
            </a:pPr>
            <a:r>
              <a:rPr sz="1400" b="1" spc="-5" dirty="0">
                <a:solidFill>
                  <a:srgbClr val="C00000"/>
                </a:solidFill>
                <a:latin typeface="Sylfaen"/>
                <a:cs typeface="Sylfaen"/>
              </a:rPr>
              <a:t>შენობა</a:t>
            </a:r>
            <a:r>
              <a:rPr sz="1400" b="0" spc="-5" dirty="0">
                <a:solidFill>
                  <a:srgbClr val="C00000"/>
                </a:solidFill>
                <a:latin typeface="Calibri Light"/>
                <a:cs typeface="Calibri Light"/>
              </a:rPr>
              <a:t>-</a:t>
            </a:r>
            <a:r>
              <a:rPr sz="1400" b="1" spc="-5" dirty="0">
                <a:solidFill>
                  <a:srgbClr val="C00000"/>
                </a:solidFill>
                <a:latin typeface="Sylfaen"/>
                <a:cs typeface="Sylfaen"/>
              </a:rPr>
              <a:t>ნაგებობები</a:t>
            </a:r>
            <a:r>
              <a:rPr sz="1400" b="1" spc="-30" dirty="0">
                <a:solidFill>
                  <a:srgbClr val="C00000"/>
                </a:solidFill>
                <a:latin typeface="Sylfaen"/>
                <a:cs typeface="Sylfaen"/>
              </a:rPr>
              <a:t> </a:t>
            </a:r>
            <a:r>
              <a:rPr sz="1400" b="1" dirty="0">
                <a:solidFill>
                  <a:srgbClr val="C00000"/>
                </a:solidFill>
                <a:latin typeface="Sylfaen"/>
                <a:cs typeface="Sylfaen"/>
              </a:rPr>
              <a:t>და</a:t>
            </a:r>
            <a:r>
              <a:rPr sz="1400" b="1" spc="-40" dirty="0">
                <a:solidFill>
                  <a:srgbClr val="C00000"/>
                </a:solidFill>
                <a:latin typeface="Sylfaen"/>
                <a:cs typeface="Sylfaen"/>
              </a:rPr>
              <a:t> </a:t>
            </a:r>
            <a:r>
              <a:rPr sz="1400" b="1" dirty="0">
                <a:solidFill>
                  <a:srgbClr val="C00000"/>
                </a:solidFill>
                <a:latin typeface="Sylfaen"/>
                <a:cs typeface="Sylfaen"/>
              </a:rPr>
              <a:t>ფასადები</a:t>
            </a:r>
            <a:endParaRPr sz="1400" dirty="0">
              <a:latin typeface="Sylfaen"/>
              <a:cs typeface="Sylfaen"/>
            </a:endParaRPr>
          </a:p>
        </p:txBody>
      </p:sp>
      <p:sp>
        <p:nvSpPr>
          <p:cNvPr id="3" name="object 3"/>
          <p:cNvSpPr txBox="1"/>
          <p:nvPr/>
        </p:nvSpPr>
        <p:spPr>
          <a:xfrm>
            <a:off x="901700" y="1230223"/>
            <a:ext cx="8545195" cy="7472045"/>
          </a:xfrm>
          <a:prstGeom prst="rect">
            <a:avLst/>
          </a:prstGeom>
        </p:spPr>
        <p:txBody>
          <a:bodyPr vert="horz" wrap="square" lIns="0" tIns="11430" rIns="0" bIns="0" rtlCol="0">
            <a:spAutoFit/>
          </a:bodyPr>
          <a:lstStyle/>
          <a:p>
            <a:pPr marL="12065" marR="2992755" algn="just">
              <a:lnSpc>
                <a:spcPct val="134100"/>
              </a:lnSpc>
              <a:spcBef>
                <a:spcPts val="90"/>
              </a:spcBef>
              <a:tabLst>
                <a:tab pos="241935" algn="l"/>
              </a:tabLst>
            </a:pPr>
            <a:r>
              <a:rPr lang="ka-GE" sz="1400" dirty="0" smtClean="0">
                <a:latin typeface="Sylfaen" panose="010A0502050306030303" pitchFamily="18" charset="0"/>
                <a:cs typeface="Calibri Light"/>
              </a:rPr>
              <a:t>მიმდინარეობს</a:t>
            </a:r>
            <a:r>
              <a:rPr lang="en-US" sz="1400" dirty="0" smtClean="0">
                <a:latin typeface="Sylfaen" panose="010A0502050306030303" pitchFamily="18" charset="0"/>
                <a:cs typeface="Calibri Light"/>
              </a:rPr>
              <a:t>:</a:t>
            </a:r>
          </a:p>
          <a:p>
            <a:pPr marL="297815" marR="2992755" indent="-285750" algn="just">
              <a:lnSpc>
                <a:spcPct val="134100"/>
              </a:lnSpc>
              <a:spcBef>
                <a:spcPts val="90"/>
              </a:spcBef>
              <a:buFont typeface="Wingdings" panose="05000000000000000000" pitchFamily="2" charset="2"/>
              <a:buChar char="v"/>
              <a:tabLst>
                <a:tab pos="241935" algn="l"/>
              </a:tabLst>
            </a:pPr>
            <a:r>
              <a:rPr lang="ka-GE" sz="1400" dirty="0">
                <a:latin typeface="Sylfaen" panose="010A0502050306030303" pitchFamily="18" charset="0"/>
                <a:cs typeface="Calibri Light"/>
              </a:rPr>
              <a:t>ქ.თელავის </a:t>
            </a:r>
            <a:r>
              <a:rPr lang="en-US" sz="1400" dirty="0">
                <a:latin typeface="Sylfaen" panose="010A0502050306030303" pitchFamily="18" charset="0"/>
                <a:cs typeface="Calibri Light"/>
              </a:rPr>
              <a:t>N1 </a:t>
            </a:r>
            <a:r>
              <a:rPr lang="ka-GE" sz="1400" dirty="0">
                <a:latin typeface="Sylfaen" panose="010A0502050306030303" pitchFamily="18" charset="0"/>
                <a:cs typeface="Calibri Light"/>
              </a:rPr>
              <a:t>საბავო ბაღის </a:t>
            </a:r>
            <a:r>
              <a:rPr lang="ka-GE" sz="1400" dirty="0" smtClean="0">
                <a:latin typeface="Sylfaen" panose="010A0502050306030303" pitchFamily="18" charset="0"/>
                <a:cs typeface="Calibri Light"/>
              </a:rPr>
              <a:t>სარეაბილიტაციო </a:t>
            </a:r>
            <a:r>
              <a:rPr lang="ka-GE" sz="1400" dirty="0">
                <a:latin typeface="Sylfaen" panose="010A0502050306030303" pitchFamily="18" charset="0"/>
                <a:cs typeface="Calibri Light"/>
              </a:rPr>
              <a:t>სამუშაოები (ენერგო ეფექტურობის ღონისძიებები და შიდა სარემონტო სამუშაოები) </a:t>
            </a:r>
            <a:r>
              <a:rPr lang="ka-GE" sz="1400" dirty="0" smtClean="0">
                <a:latin typeface="Sylfaen" panose="010A0502050306030303" pitchFamily="18" charset="0"/>
                <a:cs typeface="Calibri Light"/>
              </a:rPr>
              <a:t>სამუშაოების </a:t>
            </a:r>
            <a:r>
              <a:rPr lang="ka-GE" sz="1400" dirty="0">
                <a:latin typeface="Sylfaen" panose="010A0502050306030303" pitchFamily="18" charset="0"/>
                <a:cs typeface="Calibri Light"/>
              </a:rPr>
              <a:t>სრული ღირებულებაა - 543345 ლარი.  </a:t>
            </a:r>
          </a:p>
          <a:p>
            <a:pPr marL="297815" marR="2992755" indent="-285750" algn="just">
              <a:lnSpc>
                <a:spcPct val="134100"/>
              </a:lnSpc>
              <a:spcBef>
                <a:spcPts val="90"/>
              </a:spcBef>
              <a:buFont typeface="Wingdings" panose="05000000000000000000" pitchFamily="2" charset="2"/>
              <a:buChar char="v"/>
              <a:tabLst>
                <a:tab pos="241935" algn="l"/>
              </a:tabLst>
            </a:pPr>
            <a:r>
              <a:rPr lang="ka-GE" sz="1400" dirty="0">
                <a:latin typeface="Sylfaen" panose="010A0502050306030303" pitchFamily="18" charset="0"/>
                <a:cs typeface="Calibri Light"/>
              </a:rPr>
              <a:t>ჭადრაკის სახლის სარეაბილიტაციო სამუშაოები - ღირებულება 217787,51 ლარი. </a:t>
            </a:r>
            <a:endParaRPr lang="ka-GE" sz="1400" dirty="0" smtClean="0">
              <a:latin typeface="Sylfaen" panose="010A0502050306030303" pitchFamily="18" charset="0"/>
              <a:cs typeface="Calibri Light"/>
            </a:endParaRPr>
          </a:p>
          <a:p>
            <a:pPr marL="297815" marR="2992755" indent="-285750" algn="just">
              <a:lnSpc>
                <a:spcPct val="134100"/>
              </a:lnSpc>
              <a:spcBef>
                <a:spcPts val="90"/>
              </a:spcBef>
              <a:buFont typeface="Wingdings" panose="05000000000000000000" pitchFamily="2" charset="2"/>
              <a:buChar char="v"/>
              <a:tabLst>
                <a:tab pos="241935" algn="l"/>
              </a:tabLst>
            </a:pPr>
            <a:endParaRPr lang="ka-GE" sz="1400" dirty="0">
              <a:latin typeface="Sylfaen" panose="010A0502050306030303" pitchFamily="18" charset="0"/>
              <a:cs typeface="Calibri Light"/>
            </a:endParaRPr>
          </a:p>
          <a:p>
            <a:pPr marL="12065" marR="2992755" algn="just">
              <a:lnSpc>
                <a:spcPct val="134100"/>
              </a:lnSpc>
              <a:spcBef>
                <a:spcPts val="90"/>
              </a:spcBef>
              <a:tabLst>
                <a:tab pos="241935" algn="l"/>
              </a:tabLst>
            </a:pPr>
            <a:r>
              <a:rPr lang="ka-GE" sz="1400" b="1" dirty="0">
                <a:latin typeface="Sylfaen" panose="010A0502050306030303" pitchFamily="18" charset="0"/>
                <a:cs typeface="Calibri Light"/>
              </a:rPr>
              <a:t>საბავშვო </a:t>
            </a:r>
            <a:r>
              <a:rPr lang="ka-GE" sz="1400" b="1" dirty="0" smtClean="0">
                <a:latin typeface="Sylfaen" panose="010A0502050306030303" pitchFamily="18" charset="0"/>
                <a:cs typeface="Calibri Light"/>
              </a:rPr>
              <a:t>ბაღები</a:t>
            </a:r>
            <a:endParaRPr lang="ka-GE" sz="1400" b="1" dirty="0">
              <a:latin typeface="Sylfaen" panose="010A0502050306030303" pitchFamily="18" charset="0"/>
              <a:cs typeface="Calibri Light"/>
            </a:endParaRPr>
          </a:p>
          <a:p>
            <a:pPr marL="12065" marR="2992755" algn="just">
              <a:lnSpc>
                <a:spcPct val="134100"/>
              </a:lnSpc>
              <a:spcBef>
                <a:spcPts val="90"/>
              </a:spcBef>
              <a:tabLst>
                <a:tab pos="241935" algn="l"/>
              </a:tabLst>
            </a:pPr>
            <a:r>
              <a:rPr lang="ka-GE" sz="1200" dirty="0">
                <a:latin typeface="Sylfaen" panose="010A0502050306030303" pitchFamily="18" charset="0"/>
                <a:cs typeface="Calibri Light"/>
              </a:rPr>
              <a:t>მიმდიანარეობს საბავშვო ბაღების გათბობის სისტემების საქვაბეების შენობის გარეთ გატანის სამუშაოები</a:t>
            </a:r>
            <a:r>
              <a:rPr lang="ka-GE" sz="1200" dirty="0" smtClean="0">
                <a:latin typeface="Sylfaen" panose="010A0502050306030303" pitchFamily="18" charset="0"/>
                <a:cs typeface="Calibri Light"/>
              </a:rPr>
              <a:t>:</a:t>
            </a:r>
          </a:p>
          <a:p>
            <a:pPr marL="12065" marR="2992755" algn="just">
              <a:lnSpc>
                <a:spcPct val="134100"/>
              </a:lnSpc>
              <a:spcBef>
                <a:spcPts val="90"/>
              </a:spcBef>
              <a:tabLst>
                <a:tab pos="241935" algn="l"/>
              </a:tabLst>
            </a:pPr>
            <a:endParaRPr lang="ka-GE" sz="1200" dirty="0">
              <a:latin typeface="Sylfaen" panose="010A0502050306030303" pitchFamily="18" charset="0"/>
              <a:cs typeface="Calibri Light"/>
            </a:endParaRPr>
          </a:p>
          <a:p>
            <a:pPr marL="297815" marR="2992755" indent="-285750" algn="just">
              <a:lnSpc>
                <a:spcPct val="134100"/>
              </a:lnSpc>
              <a:spcBef>
                <a:spcPts val="90"/>
              </a:spcBef>
              <a:buFont typeface="Wingdings" panose="05000000000000000000" pitchFamily="2" charset="2"/>
              <a:buChar char="v"/>
              <a:tabLst>
                <a:tab pos="241935" algn="l"/>
              </a:tabLst>
            </a:pPr>
            <a:r>
              <a:rPr lang="ka-GE" sz="1200" dirty="0">
                <a:latin typeface="Sylfaen" panose="010A0502050306030303" pitchFamily="18" charset="0"/>
                <a:cs typeface="Calibri Light"/>
              </a:rPr>
              <a:t>ქ.თელავის </a:t>
            </a:r>
            <a:r>
              <a:rPr lang="en-US" sz="1200" dirty="0">
                <a:latin typeface="Sylfaen" panose="010A0502050306030303" pitchFamily="18" charset="0"/>
                <a:cs typeface="Calibri Light"/>
              </a:rPr>
              <a:t>N7 </a:t>
            </a:r>
            <a:r>
              <a:rPr lang="ka-GE" sz="1200" dirty="0">
                <a:latin typeface="Sylfaen" panose="010A0502050306030303" pitchFamily="18" charset="0"/>
                <a:cs typeface="Calibri Light"/>
              </a:rPr>
              <a:t>საბავშვო ბაღი - ღირებულება 101062.28 ლარი;</a:t>
            </a:r>
          </a:p>
          <a:p>
            <a:pPr marL="297815" marR="2992755" indent="-285750" algn="just">
              <a:lnSpc>
                <a:spcPct val="134100"/>
              </a:lnSpc>
              <a:spcBef>
                <a:spcPts val="90"/>
              </a:spcBef>
              <a:buFont typeface="Wingdings" panose="05000000000000000000" pitchFamily="2" charset="2"/>
              <a:buChar char="v"/>
              <a:tabLst>
                <a:tab pos="241935" algn="l"/>
              </a:tabLst>
            </a:pPr>
            <a:r>
              <a:rPr lang="ka-GE" sz="1200" dirty="0">
                <a:latin typeface="Sylfaen" panose="010A0502050306030303" pitchFamily="18" charset="0"/>
                <a:cs typeface="Calibri Light"/>
              </a:rPr>
              <a:t>ქ.თელავის </a:t>
            </a:r>
            <a:r>
              <a:rPr lang="en-US" sz="1200" dirty="0">
                <a:latin typeface="Sylfaen" panose="010A0502050306030303" pitchFamily="18" charset="0"/>
                <a:cs typeface="Calibri Light"/>
              </a:rPr>
              <a:t>N8 </a:t>
            </a:r>
            <a:r>
              <a:rPr lang="ka-GE" sz="1200" dirty="0">
                <a:latin typeface="Sylfaen" panose="010A0502050306030303" pitchFamily="18" charset="0"/>
                <a:cs typeface="Calibri Light"/>
              </a:rPr>
              <a:t>საბავშვო ბაღი ღირებულება 13390.64 ლარი;</a:t>
            </a:r>
          </a:p>
          <a:p>
            <a:pPr marL="297815" marR="2992755" indent="-285750" algn="just">
              <a:lnSpc>
                <a:spcPct val="134100"/>
              </a:lnSpc>
              <a:spcBef>
                <a:spcPts val="90"/>
              </a:spcBef>
              <a:buFont typeface="Wingdings" panose="05000000000000000000" pitchFamily="2" charset="2"/>
              <a:buChar char="v"/>
              <a:tabLst>
                <a:tab pos="241935" algn="l"/>
              </a:tabLst>
            </a:pPr>
            <a:r>
              <a:rPr lang="ka-GE" sz="1200" dirty="0">
                <a:latin typeface="Sylfaen" panose="010A0502050306030303" pitchFamily="18" charset="0"/>
                <a:cs typeface="Calibri Light"/>
              </a:rPr>
              <a:t>ქ. თელავი </a:t>
            </a:r>
            <a:r>
              <a:rPr lang="en-US" sz="1200" dirty="0">
                <a:latin typeface="Sylfaen" panose="010A0502050306030303" pitchFamily="18" charset="0"/>
                <a:cs typeface="Calibri Light"/>
              </a:rPr>
              <a:t>N6 </a:t>
            </a:r>
            <a:r>
              <a:rPr lang="ka-GE" sz="1200" dirty="0">
                <a:latin typeface="Sylfaen" panose="010A0502050306030303" pitchFamily="18" charset="0"/>
                <a:cs typeface="Calibri Light"/>
              </a:rPr>
              <a:t>საბავშვო ბაღი - ღირებულება - 42769.37 ლარი;</a:t>
            </a:r>
          </a:p>
          <a:p>
            <a:pPr marL="297815" marR="2992755" indent="-285750" algn="just">
              <a:lnSpc>
                <a:spcPct val="134100"/>
              </a:lnSpc>
              <a:spcBef>
                <a:spcPts val="90"/>
              </a:spcBef>
              <a:buFont typeface="Wingdings" panose="05000000000000000000" pitchFamily="2" charset="2"/>
              <a:buChar char="v"/>
              <a:tabLst>
                <a:tab pos="241935" algn="l"/>
              </a:tabLst>
            </a:pPr>
            <a:r>
              <a:rPr lang="ka-GE" sz="1200" dirty="0">
                <a:latin typeface="Sylfaen" panose="010A0502050306030303" pitchFamily="18" charset="0"/>
                <a:cs typeface="Calibri Light"/>
              </a:rPr>
              <a:t>ქ. თელავი </a:t>
            </a:r>
            <a:r>
              <a:rPr lang="en-US" sz="1200" dirty="0">
                <a:latin typeface="Sylfaen" panose="010A0502050306030303" pitchFamily="18" charset="0"/>
                <a:cs typeface="Calibri Light"/>
              </a:rPr>
              <a:t>N9 </a:t>
            </a:r>
            <a:r>
              <a:rPr lang="ka-GE" sz="1200" dirty="0">
                <a:latin typeface="Sylfaen" panose="010A0502050306030303" pitchFamily="18" charset="0"/>
                <a:cs typeface="Calibri Light"/>
              </a:rPr>
              <a:t>საბავშვო ბაღი - ღირებულება - 82355.63 ლარი;</a:t>
            </a:r>
          </a:p>
          <a:p>
            <a:pPr marL="297815" marR="2992755" indent="-285750" algn="just">
              <a:lnSpc>
                <a:spcPct val="134100"/>
              </a:lnSpc>
              <a:spcBef>
                <a:spcPts val="90"/>
              </a:spcBef>
              <a:buFont typeface="Wingdings" panose="05000000000000000000" pitchFamily="2" charset="2"/>
              <a:buChar char="v"/>
              <a:tabLst>
                <a:tab pos="241935" algn="l"/>
              </a:tabLst>
            </a:pPr>
            <a:r>
              <a:rPr lang="ka-GE" sz="1200" dirty="0">
                <a:latin typeface="Sylfaen" panose="010A0502050306030303" pitchFamily="18" charset="0"/>
                <a:cs typeface="Calibri Light"/>
              </a:rPr>
              <a:t>ქ.თელავის </a:t>
            </a:r>
            <a:r>
              <a:rPr lang="en-US" sz="1200" dirty="0">
                <a:latin typeface="Sylfaen" panose="010A0502050306030303" pitchFamily="18" charset="0"/>
                <a:cs typeface="Calibri Light"/>
              </a:rPr>
              <a:t>N5 </a:t>
            </a:r>
            <a:r>
              <a:rPr lang="ka-GE" sz="1200" dirty="0">
                <a:latin typeface="Sylfaen" panose="010A0502050306030303" pitchFamily="18" charset="0"/>
                <a:cs typeface="Calibri Light"/>
              </a:rPr>
              <a:t>საბავშვო ბაღის საქვაბის მოწყობის სამუშაოები - ღირებულება 28331,8</a:t>
            </a:r>
          </a:p>
          <a:p>
            <a:pPr marL="297815" marR="2992755" indent="-285750" algn="just">
              <a:lnSpc>
                <a:spcPct val="134100"/>
              </a:lnSpc>
              <a:spcBef>
                <a:spcPts val="90"/>
              </a:spcBef>
              <a:buFont typeface="Wingdings" panose="05000000000000000000" pitchFamily="2" charset="2"/>
              <a:buChar char="v"/>
              <a:tabLst>
                <a:tab pos="241935" algn="l"/>
              </a:tabLst>
            </a:pPr>
            <a:r>
              <a:rPr lang="ka-GE" sz="1200" dirty="0">
                <a:latin typeface="Sylfaen" panose="010A0502050306030303" pitchFamily="18" charset="0"/>
                <a:cs typeface="Calibri Light"/>
              </a:rPr>
              <a:t>ლარი;</a:t>
            </a:r>
          </a:p>
          <a:p>
            <a:pPr marL="297815" marR="2992755" indent="-285750" algn="just">
              <a:lnSpc>
                <a:spcPct val="134100"/>
              </a:lnSpc>
              <a:spcBef>
                <a:spcPts val="90"/>
              </a:spcBef>
              <a:buFont typeface="Wingdings" panose="05000000000000000000" pitchFamily="2" charset="2"/>
              <a:buChar char="v"/>
              <a:tabLst>
                <a:tab pos="241935" algn="l"/>
              </a:tabLst>
            </a:pPr>
            <a:r>
              <a:rPr lang="ka-GE" sz="1200" dirty="0" smtClean="0">
                <a:latin typeface="Sylfaen" panose="010A0502050306030303" pitchFamily="18" charset="0"/>
                <a:cs typeface="Calibri Light"/>
              </a:rPr>
              <a:t>იყალთოში საბავშვო </a:t>
            </a:r>
            <a:r>
              <a:rPr lang="ka-GE" sz="1200" dirty="0">
                <a:latin typeface="Sylfaen" panose="010A0502050306030303" pitchFamily="18" charset="0"/>
                <a:cs typeface="Calibri Light"/>
              </a:rPr>
              <a:t>ბაღის ეზოს შემოღობვის სამუშაოები - ღირებულება - 7450.3  ლარი</a:t>
            </a:r>
            <a:r>
              <a:rPr lang="ka-GE" sz="1200" dirty="0" smtClean="0">
                <a:latin typeface="Sylfaen" panose="010A0502050306030303" pitchFamily="18" charset="0"/>
                <a:cs typeface="Calibri Light"/>
              </a:rPr>
              <a:t>;</a:t>
            </a:r>
            <a:endParaRPr lang="ka-GE" sz="1200" dirty="0">
              <a:latin typeface="Sylfaen" panose="010A0502050306030303" pitchFamily="18" charset="0"/>
              <a:cs typeface="Calibri Light"/>
            </a:endParaRPr>
          </a:p>
          <a:p>
            <a:pPr marL="297815" marR="2992755" indent="-285750" algn="just">
              <a:lnSpc>
                <a:spcPct val="134100"/>
              </a:lnSpc>
              <a:spcBef>
                <a:spcPts val="90"/>
              </a:spcBef>
              <a:buFont typeface="Wingdings" panose="05000000000000000000" pitchFamily="2" charset="2"/>
              <a:buChar char="v"/>
              <a:tabLst>
                <a:tab pos="241935" algn="l"/>
              </a:tabLst>
            </a:pPr>
            <a:r>
              <a:rPr lang="ka-GE" sz="1200" dirty="0" smtClean="0">
                <a:latin typeface="Sylfaen" panose="010A0502050306030303" pitchFamily="18" charset="0"/>
                <a:cs typeface="Calibri Light"/>
              </a:rPr>
              <a:t>ვანთაში ს </a:t>
            </a:r>
            <a:r>
              <a:rPr lang="ka-GE" sz="1200" dirty="0">
                <a:latin typeface="Sylfaen" panose="010A0502050306030303" pitchFamily="18" charset="0"/>
                <a:cs typeface="Calibri Light"/>
              </a:rPr>
              <a:t>საბავშვო ბაღის ოთახების მცირე სარეაბილიტაციო სამუშაოები - ღირებულება - 23400 ლარი;</a:t>
            </a:r>
          </a:p>
          <a:p>
            <a:pPr marL="297815" marR="2992755" indent="-285750" algn="just">
              <a:lnSpc>
                <a:spcPct val="134100"/>
              </a:lnSpc>
              <a:spcBef>
                <a:spcPts val="90"/>
              </a:spcBef>
              <a:buFont typeface="Wingdings" panose="05000000000000000000" pitchFamily="2" charset="2"/>
              <a:buChar char="v"/>
              <a:tabLst>
                <a:tab pos="241935" algn="l"/>
              </a:tabLst>
            </a:pPr>
            <a:endParaRPr lang="ka-GE" sz="1400" dirty="0">
              <a:latin typeface="Sylfaen" panose="010A0502050306030303" pitchFamily="18" charset="0"/>
              <a:cs typeface="Calibri Light"/>
            </a:endParaRPr>
          </a:p>
          <a:p>
            <a:pPr marL="297815" marR="2992755" indent="-285750" algn="just">
              <a:lnSpc>
                <a:spcPct val="134100"/>
              </a:lnSpc>
              <a:spcBef>
                <a:spcPts val="90"/>
              </a:spcBef>
              <a:buFont typeface="Wingdings" panose="05000000000000000000" pitchFamily="2" charset="2"/>
              <a:buChar char="v"/>
              <a:tabLst>
                <a:tab pos="241935" algn="l"/>
              </a:tabLst>
            </a:pPr>
            <a:endParaRPr lang="ka-GE" sz="1400" dirty="0">
              <a:latin typeface="Sylfaen" panose="010A0502050306030303" pitchFamily="18" charset="0"/>
              <a:cs typeface="Calibri Light"/>
            </a:endParaRPr>
          </a:p>
          <a:p>
            <a:pPr marL="297815" marR="2992755" indent="-285750" algn="just">
              <a:lnSpc>
                <a:spcPct val="134100"/>
              </a:lnSpc>
              <a:spcBef>
                <a:spcPts val="90"/>
              </a:spcBef>
              <a:buFont typeface="Wingdings" panose="05000000000000000000" pitchFamily="2" charset="2"/>
              <a:buChar char="v"/>
              <a:tabLst>
                <a:tab pos="241935" algn="l"/>
              </a:tabLst>
            </a:pPr>
            <a:endParaRPr lang="ka-GE" sz="1400" dirty="0">
              <a:latin typeface="Sylfaen" panose="010A0502050306030303" pitchFamily="18" charset="0"/>
              <a:cs typeface="Calibri Light"/>
            </a:endParaRPr>
          </a:p>
          <a:p>
            <a:pPr marL="297815" marR="2992755" indent="-285750" algn="just">
              <a:lnSpc>
                <a:spcPct val="134100"/>
              </a:lnSpc>
              <a:spcBef>
                <a:spcPts val="90"/>
              </a:spcBef>
              <a:buFont typeface="Wingdings" panose="05000000000000000000" pitchFamily="2" charset="2"/>
              <a:buChar char="v"/>
              <a:tabLst>
                <a:tab pos="241935" algn="l"/>
              </a:tabLst>
            </a:pPr>
            <a:endParaRPr lang="ka-GE" sz="1400" dirty="0" smtClean="0">
              <a:latin typeface="Sylfaen" panose="010A0502050306030303" pitchFamily="18" charset="0"/>
              <a:cs typeface="Calibri Light"/>
            </a:endParaRPr>
          </a:p>
          <a:p>
            <a:pPr marL="297815" marR="2992755" indent="-285750" algn="just">
              <a:lnSpc>
                <a:spcPct val="134100"/>
              </a:lnSpc>
              <a:spcBef>
                <a:spcPts val="90"/>
              </a:spcBef>
              <a:buFont typeface="Wingdings" panose="05000000000000000000" pitchFamily="2" charset="2"/>
              <a:buChar char="v"/>
              <a:tabLst>
                <a:tab pos="241935" algn="l"/>
              </a:tabLst>
            </a:pPr>
            <a:endParaRPr sz="1400" dirty="0">
              <a:latin typeface="Sylfaen" panose="010A0502050306030303" pitchFamily="18" charset="0"/>
              <a:cs typeface="Calibri Light"/>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22425" y="310044"/>
            <a:ext cx="2760536" cy="1840357"/>
          </a:xfrm>
          <a:prstGeom prst="rect">
            <a:avLst/>
          </a:prstGeom>
          <a:ln>
            <a:noFill/>
          </a:ln>
          <a:effectLst>
            <a:softEdge rad="112500"/>
          </a:effectLst>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0" y="5029200"/>
            <a:ext cx="2797922" cy="1887333"/>
          </a:xfrm>
          <a:prstGeom prst="rect">
            <a:avLst/>
          </a:prstGeom>
          <a:ln>
            <a:noFill/>
          </a:ln>
          <a:effectLst>
            <a:softEdge rad="112500"/>
          </a:effectLst>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22425" y="2549284"/>
            <a:ext cx="2733497" cy="193695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p:nvPr/>
        </p:nvSpPr>
        <p:spPr>
          <a:xfrm>
            <a:off x="381000" y="381000"/>
            <a:ext cx="8935210" cy="5570756"/>
          </a:xfrm>
          <a:prstGeom prst="rect">
            <a:avLst/>
          </a:prstGeom>
        </p:spPr>
        <p:txBody>
          <a:bodyPr vert="horz" wrap="square" lIns="0" tIns="12700" rIns="0" bIns="0" rtlCol="0">
            <a:spAutoFit/>
          </a:bodyPr>
          <a:lstStyle/>
          <a:p>
            <a:pPr marL="12700">
              <a:lnSpc>
                <a:spcPct val="100000"/>
              </a:lnSpc>
              <a:spcBef>
                <a:spcPts val="100"/>
              </a:spcBef>
            </a:pPr>
            <a:r>
              <a:rPr sz="1400" b="1" spc="-5" dirty="0">
                <a:solidFill>
                  <a:srgbClr val="C00000"/>
                </a:solidFill>
                <a:latin typeface="Sylfaen"/>
                <a:cs typeface="Sylfaen"/>
              </a:rPr>
              <a:t>დ</a:t>
            </a:r>
            <a:r>
              <a:rPr sz="1400" b="1" dirty="0">
                <a:solidFill>
                  <a:srgbClr val="C00000"/>
                </a:solidFill>
                <a:latin typeface="Sylfaen"/>
                <a:cs typeface="Sylfaen"/>
              </a:rPr>
              <a:t>ა</a:t>
            </a:r>
            <a:r>
              <a:rPr sz="1400" b="1" spc="-10" dirty="0">
                <a:solidFill>
                  <a:srgbClr val="C00000"/>
                </a:solidFill>
                <a:latin typeface="Sylfaen"/>
                <a:cs typeface="Sylfaen"/>
              </a:rPr>
              <a:t>სვ</a:t>
            </a:r>
            <a:r>
              <a:rPr sz="1400" b="1" spc="-20" dirty="0">
                <a:solidFill>
                  <a:srgbClr val="C00000"/>
                </a:solidFill>
                <a:latin typeface="Sylfaen"/>
                <a:cs typeface="Sylfaen"/>
              </a:rPr>
              <a:t>ე</a:t>
            </a:r>
            <a:r>
              <a:rPr sz="1400" b="1" spc="-10" dirty="0">
                <a:solidFill>
                  <a:srgbClr val="C00000"/>
                </a:solidFill>
                <a:latin typeface="Sylfaen"/>
                <a:cs typeface="Sylfaen"/>
              </a:rPr>
              <a:t>ნ</a:t>
            </a:r>
            <a:r>
              <a:rPr sz="1400" b="1" spc="5" dirty="0">
                <a:solidFill>
                  <a:srgbClr val="C00000"/>
                </a:solidFill>
                <a:latin typeface="Sylfaen"/>
                <a:cs typeface="Sylfaen"/>
              </a:rPr>
              <a:t>ე</a:t>
            </a:r>
            <a:r>
              <a:rPr sz="1400" b="1" spc="-60" dirty="0">
                <a:solidFill>
                  <a:srgbClr val="C00000"/>
                </a:solidFill>
                <a:latin typeface="Sylfaen"/>
                <a:cs typeface="Sylfaen"/>
              </a:rPr>
              <a:t>ბის</a:t>
            </a:r>
            <a:r>
              <a:rPr sz="1400" b="1" dirty="0">
                <a:solidFill>
                  <a:srgbClr val="C00000"/>
                </a:solidFill>
                <a:latin typeface="Sylfaen"/>
                <a:cs typeface="Sylfaen"/>
              </a:rPr>
              <a:t> </a:t>
            </a:r>
            <a:r>
              <a:rPr sz="1400" b="1" spc="-50" dirty="0">
                <a:solidFill>
                  <a:srgbClr val="C00000"/>
                </a:solidFill>
                <a:latin typeface="Sylfaen"/>
                <a:cs typeface="Sylfaen"/>
              </a:rPr>
              <a:t> </a:t>
            </a:r>
            <a:r>
              <a:rPr sz="1400" b="1" spc="-5" dirty="0">
                <a:solidFill>
                  <a:srgbClr val="C00000"/>
                </a:solidFill>
                <a:latin typeface="Sylfaen"/>
                <a:cs typeface="Sylfaen"/>
              </a:rPr>
              <a:t>და</a:t>
            </a:r>
            <a:r>
              <a:rPr sz="1400" b="1" spc="-25" dirty="0">
                <a:solidFill>
                  <a:srgbClr val="C00000"/>
                </a:solidFill>
                <a:latin typeface="Sylfaen"/>
                <a:cs typeface="Sylfaen"/>
              </a:rPr>
              <a:t> </a:t>
            </a:r>
            <a:r>
              <a:rPr sz="1400" b="1" spc="-105" dirty="0" err="1">
                <a:solidFill>
                  <a:srgbClr val="C00000"/>
                </a:solidFill>
                <a:latin typeface="Sylfaen"/>
                <a:cs typeface="Sylfaen"/>
              </a:rPr>
              <a:t>კ</a:t>
            </a:r>
            <a:r>
              <a:rPr sz="1400" b="1" spc="-175" dirty="0" err="1">
                <a:solidFill>
                  <a:srgbClr val="C00000"/>
                </a:solidFill>
                <a:latin typeface="Sylfaen"/>
                <a:cs typeface="Sylfaen"/>
              </a:rPr>
              <a:t>უ</a:t>
            </a:r>
            <a:r>
              <a:rPr sz="1400" b="1" spc="35" dirty="0" err="1">
                <a:solidFill>
                  <a:srgbClr val="C00000"/>
                </a:solidFill>
                <a:latin typeface="Sylfaen"/>
                <a:cs typeface="Sylfaen"/>
              </a:rPr>
              <a:t>ლტ</a:t>
            </a:r>
            <a:r>
              <a:rPr sz="1400" b="1" spc="-290" dirty="0" err="1">
                <a:solidFill>
                  <a:srgbClr val="C00000"/>
                </a:solidFill>
                <a:latin typeface="Sylfaen"/>
                <a:cs typeface="Sylfaen"/>
              </a:rPr>
              <a:t>უ</a:t>
            </a:r>
            <a:r>
              <a:rPr sz="1400" b="1" spc="125" dirty="0" err="1">
                <a:solidFill>
                  <a:srgbClr val="C00000"/>
                </a:solidFill>
                <a:latin typeface="Sylfaen"/>
                <a:cs typeface="Sylfaen"/>
              </a:rPr>
              <a:t>რ</a:t>
            </a:r>
            <a:r>
              <a:rPr sz="1400" b="1" spc="-290" dirty="0" err="1">
                <a:solidFill>
                  <a:srgbClr val="C00000"/>
                </a:solidFill>
                <a:latin typeface="Sylfaen"/>
                <a:cs typeface="Sylfaen"/>
              </a:rPr>
              <a:t>უ</a:t>
            </a:r>
            <a:r>
              <a:rPr sz="1400" b="1" spc="35" dirty="0" err="1">
                <a:solidFill>
                  <a:srgbClr val="C00000"/>
                </a:solidFill>
                <a:latin typeface="Sylfaen"/>
                <a:cs typeface="Sylfaen"/>
              </a:rPr>
              <a:t>ლი</a:t>
            </a:r>
            <a:r>
              <a:rPr sz="1400" b="1" spc="-30" dirty="0">
                <a:solidFill>
                  <a:srgbClr val="C00000"/>
                </a:solidFill>
                <a:latin typeface="Sylfaen"/>
                <a:cs typeface="Sylfaen"/>
              </a:rPr>
              <a:t> </a:t>
            </a:r>
            <a:r>
              <a:rPr sz="1400" b="1" spc="110" dirty="0" err="1" smtClean="0">
                <a:solidFill>
                  <a:srgbClr val="C00000"/>
                </a:solidFill>
                <a:latin typeface="Sylfaen"/>
                <a:cs typeface="Sylfaen"/>
              </a:rPr>
              <a:t>ო</a:t>
            </a:r>
            <a:r>
              <a:rPr sz="1400" b="1" spc="-60" dirty="0" err="1" smtClean="0">
                <a:solidFill>
                  <a:srgbClr val="C00000"/>
                </a:solidFill>
                <a:latin typeface="Sylfaen"/>
                <a:cs typeface="Sylfaen"/>
              </a:rPr>
              <a:t>ბ</a:t>
            </a:r>
            <a:r>
              <a:rPr sz="1400" b="1" spc="-20" dirty="0" err="1" smtClean="0">
                <a:solidFill>
                  <a:srgbClr val="C00000"/>
                </a:solidFill>
                <a:latin typeface="Sylfaen"/>
                <a:cs typeface="Sylfaen"/>
              </a:rPr>
              <a:t>იე</a:t>
            </a:r>
            <a:r>
              <a:rPr sz="1400" b="1" spc="-30" dirty="0" err="1" smtClean="0">
                <a:solidFill>
                  <a:srgbClr val="C00000"/>
                </a:solidFill>
                <a:latin typeface="Sylfaen"/>
                <a:cs typeface="Sylfaen"/>
              </a:rPr>
              <a:t>ქ</a:t>
            </a:r>
            <a:r>
              <a:rPr sz="1400" b="1" spc="-105" dirty="0" err="1" smtClean="0">
                <a:solidFill>
                  <a:srgbClr val="C00000"/>
                </a:solidFill>
                <a:latin typeface="Sylfaen"/>
                <a:cs typeface="Sylfaen"/>
              </a:rPr>
              <a:t>ტ</a:t>
            </a:r>
            <a:r>
              <a:rPr sz="1400" b="1" spc="5" dirty="0" err="1" smtClean="0">
                <a:solidFill>
                  <a:srgbClr val="C00000"/>
                </a:solidFill>
                <a:latin typeface="Sylfaen"/>
                <a:cs typeface="Sylfaen"/>
              </a:rPr>
              <a:t>ე</a:t>
            </a:r>
            <a:r>
              <a:rPr sz="1400" b="1" spc="-60" dirty="0" err="1" smtClean="0">
                <a:solidFill>
                  <a:srgbClr val="C00000"/>
                </a:solidFill>
                <a:latin typeface="Sylfaen"/>
                <a:cs typeface="Sylfaen"/>
              </a:rPr>
              <a:t>ბ</a:t>
            </a:r>
            <a:r>
              <a:rPr sz="1400" b="1" spc="-100" dirty="0" err="1" smtClean="0">
                <a:solidFill>
                  <a:srgbClr val="C00000"/>
                </a:solidFill>
                <a:latin typeface="Sylfaen"/>
                <a:cs typeface="Sylfaen"/>
              </a:rPr>
              <a:t>ი</a:t>
            </a:r>
            <a:endParaRPr sz="1400" b="1" spc="-100" dirty="0" smtClean="0">
              <a:solidFill>
                <a:srgbClr val="C00000"/>
              </a:solidFill>
              <a:latin typeface="Sylfaen"/>
              <a:cs typeface="Sylfaen"/>
            </a:endParaRPr>
          </a:p>
          <a:p>
            <a:pPr marL="12700">
              <a:lnSpc>
                <a:spcPct val="100000"/>
              </a:lnSpc>
              <a:spcBef>
                <a:spcPts val="100"/>
              </a:spcBef>
            </a:pPr>
            <a:endParaRPr lang="x-none" sz="1200" b="1" spc="-100" dirty="0">
              <a:solidFill>
                <a:srgbClr val="C00000"/>
              </a:solidFill>
              <a:latin typeface="Sylfaen"/>
              <a:cs typeface="Sylfaen"/>
            </a:endParaRPr>
          </a:p>
          <a:p>
            <a:pPr marL="184150" indent="-171450">
              <a:lnSpc>
                <a:spcPct val="100000"/>
              </a:lnSpc>
              <a:spcBef>
                <a:spcPts val="100"/>
              </a:spcBef>
              <a:buFont typeface="Arial" panose="020B0604020202020204" pitchFamily="34" charset="0"/>
              <a:buChar char="•"/>
            </a:pPr>
            <a:r>
              <a:rPr lang="ka-GE" sz="1200" dirty="0">
                <a:latin typeface="Sylfaen"/>
                <a:cs typeface="Sylfaen"/>
              </a:rPr>
              <a:t>თელავის მუნიციპალიტეტის სოფელ ყარაჯალაში მოეწყო ხელოვნურსაფარიანი მინი სტადიონი - ღირებულება 152 328 ლარი (ადგილობრივი ბიუჯეტი) </a:t>
            </a:r>
          </a:p>
          <a:p>
            <a:pPr marL="184150" indent="-171450">
              <a:lnSpc>
                <a:spcPct val="100000"/>
              </a:lnSpc>
              <a:spcBef>
                <a:spcPts val="100"/>
              </a:spcBef>
              <a:buFont typeface="Arial" panose="020B0604020202020204" pitchFamily="34" charset="0"/>
              <a:buChar char="•"/>
            </a:pPr>
            <a:r>
              <a:rPr lang="ka-GE" sz="1200" dirty="0">
                <a:latin typeface="Sylfaen"/>
                <a:cs typeface="Sylfaen"/>
              </a:rPr>
              <a:t>სოფელ გულგულაში ტრენაჟორების მოწყობა - ღირებულება 29300 ლარი</a:t>
            </a:r>
            <a:r>
              <a:rPr lang="ka-GE" sz="1200" dirty="0" smtClean="0">
                <a:latin typeface="Sylfaen"/>
                <a:cs typeface="Sylfaen"/>
              </a:rPr>
              <a:t>;</a:t>
            </a:r>
          </a:p>
          <a:p>
            <a:pPr marL="184150" indent="-171450">
              <a:lnSpc>
                <a:spcPct val="100000"/>
              </a:lnSpc>
              <a:spcBef>
                <a:spcPts val="100"/>
              </a:spcBef>
              <a:buFont typeface="Arial" panose="020B0604020202020204" pitchFamily="34" charset="0"/>
              <a:buChar char="•"/>
            </a:pPr>
            <a:endParaRPr lang="ka-GE" sz="1200" dirty="0">
              <a:latin typeface="Sylfaen"/>
              <a:cs typeface="Sylfaen"/>
            </a:endParaRPr>
          </a:p>
          <a:p>
            <a:pPr marL="12700">
              <a:lnSpc>
                <a:spcPct val="100000"/>
              </a:lnSpc>
              <a:spcBef>
                <a:spcPts val="100"/>
              </a:spcBef>
            </a:pPr>
            <a:r>
              <a:rPr lang="ka-GE" sz="1400" b="1" dirty="0" smtClean="0">
                <a:latin typeface="Sylfaen"/>
                <a:cs typeface="Sylfaen"/>
              </a:rPr>
              <a:t>მიმდინარეობს: </a:t>
            </a:r>
            <a:endParaRPr lang="ka-GE" sz="1400" b="1" dirty="0">
              <a:latin typeface="Sylfaen"/>
              <a:cs typeface="Sylfaen"/>
            </a:endParaRPr>
          </a:p>
          <a:p>
            <a:pPr marL="184150" indent="-171450">
              <a:lnSpc>
                <a:spcPct val="100000"/>
              </a:lnSpc>
              <a:spcBef>
                <a:spcPts val="100"/>
              </a:spcBef>
              <a:buFont typeface="Arial" panose="020B0604020202020204" pitchFamily="34" charset="0"/>
              <a:buChar char="•"/>
            </a:pPr>
            <a:r>
              <a:rPr lang="ka-GE" sz="1200" dirty="0">
                <a:latin typeface="Sylfaen"/>
                <a:cs typeface="Sylfaen"/>
              </a:rPr>
              <a:t>ქ.თელავში მდებარე ნადიკვრის პარკის ტერასებისა და ფანჩატურების მოწყობის სამუშაოების - ღირებულება 306740.43 ლარი; </a:t>
            </a:r>
            <a:endParaRPr lang="ka-GE" sz="1200" dirty="0" smtClean="0">
              <a:latin typeface="Sylfaen"/>
              <a:cs typeface="Sylfaen"/>
            </a:endParaRPr>
          </a:p>
          <a:p>
            <a:pPr marL="184150" indent="-171450">
              <a:lnSpc>
                <a:spcPct val="100000"/>
              </a:lnSpc>
              <a:spcBef>
                <a:spcPts val="100"/>
              </a:spcBef>
              <a:buFont typeface="Arial" panose="020B0604020202020204" pitchFamily="34" charset="0"/>
              <a:buChar char="•"/>
            </a:pPr>
            <a:endParaRPr lang="ka-GE" sz="1200" dirty="0">
              <a:latin typeface="Sylfaen"/>
              <a:cs typeface="Sylfaen"/>
            </a:endParaRPr>
          </a:p>
          <a:p>
            <a:pPr marL="12700">
              <a:lnSpc>
                <a:spcPct val="100000"/>
              </a:lnSpc>
              <a:spcBef>
                <a:spcPts val="100"/>
              </a:spcBef>
            </a:pPr>
            <a:r>
              <a:rPr lang="ka-GE" sz="1200" b="1" dirty="0" smtClean="0">
                <a:latin typeface="Sylfaen"/>
                <a:cs typeface="Sylfaen"/>
              </a:rPr>
              <a:t>სოფლის </a:t>
            </a:r>
            <a:r>
              <a:rPr lang="ka-GE" sz="1200" b="1" dirty="0">
                <a:latin typeface="Sylfaen"/>
                <a:cs typeface="Sylfaen"/>
              </a:rPr>
              <a:t>მხარდაჭერის პროგრამით</a:t>
            </a:r>
            <a:r>
              <a:rPr lang="ka-GE" sz="1200" b="1" dirty="0" smtClean="0">
                <a:latin typeface="Sylfaen"/>
                <a:cs typeface="Sylfaen"/>
              </a:rPr>
              <a:t>:</a:t>
            </a:r>
          </a:p>
          <a:p>
            <a:pPr marL="12700">
              <a:lnSpc>
                <a:spcPct val="100000"/>
              </a:lnSpc>
              <a:spcBef>
                <a:spcPts val="100"/>
              </a:spcBef>
            </a:pPr>
            <a:endParaRPr lang="ka-GE" sz="1200" b="1" dirty="0">
              <a:latin typeface="Sylfaen"/>
              <a:cs typeface="Sylfaen"/>
            </a:endParaRPr>
          </a:p>
          <a:p>
            <a:pPr marL="184150" indent="-171450">
              <a:lnSpc>
                <a:spcPct val="100000"/>
              </a:lnSpc>
              <a:spcBef>
                <a:spcPts val="100"/>
              </a:spcBef>
              <a:buFont typeface="Arial" panose="020B0604020202020204" pitchFamily="34" charset="0"/>
              <a:buChar char="•"/>
            </a:pPr>
            <a:r>
              <a:rPr lang="ka-GE" sz="1200" dirty="0">
                <a:latin typeface="Sylfaen"/>
                <a:cs typeface="Sylfaen"/>
              </a:rPr>
              <a:t>სოფელში ართანაში  სკვერზე დამატებითი სარეაბილიტაციო სამუშაოები - ღირებულება 23440.74  ლარი;</a:t>
            </a:r>
          </a:p>
          <a:p>
            <a:pPr marL="184150" indent="-171450">
              <a:lnSpc>
                <a:spcPct val="100000"/>
              </a:lnSpc>
              <a:spcBef>
                <a:spcPts val="100"/>
              </a:spcBef>
              <a:buFont typeface="Arial" panose="020B0604020202020204" pitchFamily="34" charset="0"/>
              <a:buChar char="•"/>
            </a:pPr>
            <a:r>
              <a:rPr lang="ka-GE" sz="1200" dirty="0">
                <a:latin typeface="Sylfaen"/>
                <a:cs typeface="Sylfaen"/>
              </a:rPr>
              <a:t>სოფელ თეთრიწყლებში არსებული სკვერის კეთილმოწყობა - ღირებულება 21887.3 ლარი;</a:t>
            </a:r>
          </a:p>
          <a:p>
            <a:pPr marL="184150" indent="-171450">
              <a:lnSpc>
                <a:spcPct val="100000"/>
              </a:lnSpc>
              <a:spcBef>
                <a:spcPts val="100"/>
              </a:spcBef>
              <a:buFont typeface="Arial" panose="020B0604020202020204" pitchFamily="34" charset="0"/>
              <a:buChar char="•"/>
            </a:pPr>
            <a:r>
              <a:rPr lang="ka-GE" sz="1200" dirty="0">
                <a:latin typeface="Sylfaen"/>
                <a:cs typeface="Sylfaen"/>
              </a:rPr>
              <a:t>სოფელ ნასამხრალში სოფლის მიმდებარედ სკვერის მოწყობა - ღირებულებ - 23484.98 ლარი.</a:t>
            </a:r>
          </a:p>
          <a:p>
            <a:pPr marL="184150" indent="-171450">
              <a:lnSpc>
                <a:spcPct val="100000"/>
              </a:lnSpc>
              <a:spcBef>
                <a:spcPts val="100"/>
              </a:spcBef>
              <a:buFont typeface="Arial" panose="020B0604020202020204" pitchFamily="34" charset="0"/>
              <a:buChar char="•"/>
            </a:pPr>
            <a:r>
              <a:rPr lang="ka-GE" sz="1200" dirty="0">
                <a:latin typeface="Sylfaen"/>
                <a:cs typeface="Sylfaen"/>
              </a:rPr>
              <a:t>სოფელ კისისხევში ტრენაჟორების მოწყობა - ღირებულება - 29189.79 ლარი;</a:t>
            </a:r>
          </a:p>
          <a:p>
            <a:pPr marL="184150" indent="-171450">
              <a:lnSpc>
                <a:spcPct val="100000"/>
              </a:lnSpc>
              <a:spcBef>
                <a:spcPts val="100"/>
              </a:spcBef>
              <a:buFont typeface="Arial" panose="020B0604020202020204" pitchFamily="34" charset="0"/>
              <a:buChar char="•"/>
            </a:pPr>
            <a:r>
              <a:rPr lang="ka-GE" sz="1200" dirty="0">
                <a:latin typeface="Sylfaen"/>
                <a:cs typeface="Sylfaen"/>
              </a:rPr>
              <a:t>სოფელ კონდოლში არსებულ სკვერში საბავშვო ატრაქცონების და სპორტული ტრენაჟორების მოწყობა - ღირებულება - 29292.72 ლარი;</a:t>
            </a:r>
          </a:p>
          <a:p>
            <a:pPr marL="184150" indent="-171450">
              <a:lnSpc>
                <a:spcPct val="100000"/>
              </a:lnSpc>
              <a:spcBef>
                <a:spcPts val="100"/>
              </a:spcBef>
              <a:buFont typeface="Arial" panose="020B0604020202020204" pitchFamily="34" charset="0"/>
              <a:buChar char="•"/>
            </a:pPr>
            <a:r>
              <a:rPr lang="ka-GE" sz="1200" dirty="0">
                <a:latin typeface="Sylfaen"/>
                <a:cs typeface="Sylfaen"/>
              </a:rPr>
              <a:t>სოფელ ლაფანყურში ტრენაჟორების მოწყობა - ღირებულება - 23517.98 ლარი;</a:t>
            </a:r>
          </a:p>
          <a:p>
            <a:pPr marL="184150" indent="-171450">
              <a:lnSpc>
                <a:spcPct val="100000"/>
              </a:lnSpc>
              <a:spcBef>
                <a:spcPts val="100"/>
              </a:spcBef>
              <a:buFont typeface="Arial" panose="020B0604020202020204" pitchFamily="34" charset="0"/>
              <a:buChar char="•"/>
            </a:pPr>
            <a:r>
              <a:rPr lang="ka-GE" sz="1200" dirty="0">
                <a:latin typeface="Sylfaen"/>
                <a:cs typeface="Sylfaen"/>
              </a:rPr>
              <a:t>სოფელ ნაფარეულში სპორტდარბაზის რეაბილიტაცია და ტრენაჟორების მოწყობა - ღირებულება - 29134.24 ლარი;</a:t>
            </a:r>
          </a:p>
          <a:p>
            <a:pPr marL="184150" indent="-171450">
              <a:lnSpc>
                <a:spcPct val="100000"/>
              </a:lnSpc>
              <a:spcBef>
                <a:spcPts val="100"/>
              </a:spcBef>
              <a:buFont typeface="Arial" panose="020B0604020202020204" pitchFamily="34" charset="0"/>
              <a:buChar char="•"/>
            </a:pPr>
            <a:r>
              <a:rPr lang="ka-GE" sz="1200" dirty="0">
                <a:latin typeface="Sylfaen"/>
                <a:cs typeface="Sylfaen"/>
              </a:rPr>
              <a:t>სოფელ შალაურში ტრენაჟორების მოწყობა - ღირებულება - 29298.51 ლარი.</a:t>
            </a:r>
          </a:p>
          <a:p>
            <a:pPr marL="184150" indent="-171450">
              <a:lnSpc>
                <a:spcPct val="100000"/>
              </a:lnSpc>
              <a:spcBef>
                <a:spcPts val="100"/>
              </a:spcBef>
              <a:buFont typeface="Arial" panose="020B0604020202020204" pitchFamily="34" charset="0"/>
              <a:buChar char="•"/>
            </a:pPr>
            <a:endParaRPr lang="ka-GE" sz="1200" dirty="0" smtClean="0">
              <a:latin typeface="Sylfaen"/>
              <a:cs typeface="Sylfaen"/>
            </a:endParaRPr>
          </a:p>
          <a:p>
            <a:pPr marL="12700">
              <a:lnSpc>
                <a:spcPct val="100000"/>
              </a:lnSpc>
              <a:spcBef>
                <a:spcPts val="100"/>
              </a:spcBef>
            </a:pPr>
            <a:r>
              <a:rPr lang="ka-GE" sz="1400" b="1" dirty="0">
                <a:solidFill>
                  <a:srgbClr val="C00000"/>
                </a:solidFill>
                <a:latin typeface="Sylfaen"/>
                <a:cs typeface="Sylfaen"/>
              </a:rPr>
              <a:t>სტიქია</a:t>
            </a:r>
          </a:p>
          <a:p>
            <a:pPr marL="12700">
              <a:lnSpc>
                <a:spcPct val="100000"/>
              </a:lnSpc>
              <a:spcBef>
                <a:spcPts val="100"/>
              </a:spcBef>
            </a:pPr>
            <a:endParaRPr lang="ka-GE" sz="1200" dirty="0">
              <a:latin typeface="Sylfaen"/>
              <a:cs typeface="Sylfaen"/>
            </a:endParaRPr>
          </a:p>
          <a:p>
            <a:pPr marL="12700">
              <a:lnSpc>
                <a:spcPct val="100000"/>
              </a:lnSpc>
              <a:spcBef>
                <a:spcPts val="100"/>
              </a:spcBef>
            </a:pPr>
            <a:r>
              <a:rPr lang="ka-GE" sz="1200" dirty="0">
                <a:latin typeface="Sylfaen"/>
                <a:cs typeface="Sylfaen"/>
              </a:rPr>
              <a:t>დასრულდა 2020 წლის 15-16 ივლისს მომხდარი სტიქიის შედეგად დაზინებული  საცხოვრებელი სახლების აღდგენითი სამუშაოები სოფ. რუისპირში, სოფ.კონდოლში, სოფ.კურდღელაურსა და ნაფარეულში. სულ 30 საცხოვრებელი სახლი. აღშნიშნულ სამუშაოებზე გაიხარჯა 500 180 ლარი. </a:t>
            </a:r>
          </a:p>
          <a:p>
            <a:pPr marL="12700">
              <a:lnSpc>
                <a:spcPct val="100000"/>
              </a:lnSpc>
              <a:spcBef>
                <a:spcPts val="100"/>
              </a:spcBef>
            </a:pPr>
            <a:endParaRPr lang="ka-GE" sz="1200" dirty="0">
              <a:latin typeface="Sylfaen"/>
              <a:cs typeface="Sylfaen"/>
            </a:endParaRPr>
          </a:p>
          <a:p>
            <a:pPr marL="12700">
              <a:lnSpc>
                <a:spcPct val="100000"/>
              </a:lnSpc>
              <a:spcBef>
                <a:spcPts val="100"/>
              </a:spcBef>
            </a:pPr>
            <a:endParaRPr sz="1200" dirty="0">
              <a:latin typeface="Sylfaen"/>
              <a:cs typeface="Sylfaen"/>
            </a:endParaRPr>
          </a:p>
        </p:txBody>
      </p:sp>
      <p:sp>
        <p:nvSpPr>
          <p:cNvPr id="7" name="object 7"/>
          <p:cNvSpPr txBox="1"/>
          <p:nvPr/>
        </p:nvSpPr>
        <p:spPr>
          <a:xfrm>
            <a:off x="381000" y="5947409"/>
            <a:ext cx="9064625" cy="1782539"/>
          </a:xfrm>
          <a:prstGeom prst="rect">
            <a:avLst/>
          </a:prstGeom>
        </p:spPr>
        <p:txBody>
          <a:bodyPr vert="horz" wrap="square" lIns="0" tIns="12700" rIns="0" bIns="0" rtlCol="0">
            <a:spAutoFit/>
          </a:bodyPr>
          <a:lstStyle/>
          <a:p>
            <a:pPr marL="12700">
              <a:lnSpc>
                <a:spcPct val="100000"/>
              </a:lnSpc>
              <a:spcBef>
                <a:spcPts val="100"/>
              </a:spcBef>
            </a:pPr>
            <a:r>
              <a:rPr sz="1400" b="1" spc="20" dirty="0" err="1">
                <a:solidFill>
                  <a:srgbClr val="C00000"/>
                </a:solidFill>
                <a:latin typeface="Sylfaen"/>
                <a:cs typeface="Sylfaen"/>
              </a:rPr>
              <a:t>სამშენებლო</a:t>
            </a:r>
            <a:r>
              <a:rPr sz="1400" b="1" spc="-10" dirty="0">
                <a:solidFill>
                  <a:srgbClr val="C00000"/>
                </a:solidFill>
                <a:latin typeface="Sylfaen"/>
                <a:cs typeface="Sylfaen"/>
              </a:rPr>
              <a:t> </a:t>
            </a:r>
            <a:r>
              <a:rPr sz="1400" b="1" spc="-10" dirty="0" err="1" smtClean="0">
                <a:solidFill>
                  <a:srgbClr val="C00000"/>
                </a:solidFill>
                <a:latin typeface="Sylfaen"/>
                <a:cs typeface="Sylfaen"/>
              </a:rPr>
              <a:t>ნებართვები</a:t>
            </a:r>
            <a:endParaRPr sz="1400" b="1" spc="-10" dirty="0" smtClean="0">
              <a:solidFill>
                <a:srgbClr val="C00000"/>
              </a:solidFill>
              <a:latin typeface="Sylfaen"/>
              <a:cs typeface="Sylfaen"/>
            </a:endParaRPr>
          </a:p>
          <a:p>
            <a:pPr marL="12700">
              <a:lnSpc>
                <a:spcPct val="100000"/>
              </a:lnSpc>
              <a:spcBef>
                <a:spcPts val="100"/>
              </a:spcBef>
            </a:pPr>
            <a:endParaRPr lang="ka-GE" sz="1200" dirty="0">
              <a:latin typeface="Sylfaen"/>
              <a:cs typeface="Sylfaen"/>
            </a:endParaRPr>
          </a:p>
          <a:p>
            <a:pPr marL="12700">
              <a:lnSpc>
                <a:spcPct val="100000"/>
              </a:lnSpc>
              <a:spcBef>
                <a:spcPts val="100"/>
              </a:spcBef>
            </a:pPr>
            <a:r>
              <a:rPr lang="ka-GE" sz="1200" dirty="0">
                <a:latin typeface="Sylfaen"/>
                <a:cs typeface="Sylfaen"/>
              </a:rPr>
              <a:t>2021 წლის განმავლობაში თელავის მუნიციპალიტეტის მერიამ განიხილა სამშენებლო ნებართვების გაცემის თაობაზე შემოსული 243 განცხადება (ყველა მათგანი დაკმაყოფილდა) და მარტივ შეთანხმებაზე შემოსული 35  განცხადება (დაკმაყოფილდა - 48, უარი ეთქვა 1-ს ).</a:t>
            </a:r>
          </a:p>
          <a:p>
            <a:pPr marL="12700">
              <a:lnSpc>
                <a:spcPct val="100000"/>
              </a:lnSpc>
              <a:spcBef>
                <a:spcPts val="100"/>
              </a:spcBef>
            </a:pPr>
            <a:endParaRPr lang="ka-GE" sz="1200" dirty="0">
              <a:latin typeface="Sylfaen"/>
              <a:cs typeface="Sylfaen"/>
            </a:endParaRPr>
          </a:p>
          <a:p>
            <a:pPr marL="12700">
              <a:lnSpc>
                <a:spcPct val="100000"/>
              </a:lnSpc>
              <a:spcBef>
                <a:spcPts val="100"/>
              </a:spcBef>
            </a:pPr>
            <a:endParaRPr lang="ka-GE" sz="1200" dirty="0">
              <a:latin typeface="Sylfaen"/>
              <a:cs typeface="Sylfaen"/>
            </a:endParaRPr>
          </a:p>
          <a:p>
            <a:pPr marL="12700">
              <a:lnSpc>
                <a:spcPct val="100000"/>
              </a:lnSpc>
              <a:spcBef>
                <a:spcPts val="100"/>
              </a:spcBef>
            </a:pPr>
            <a:endParaRPr lang="ka-GE" sz="1200" dirty="0">
              <a:latin typeface="Sylfaen"/>
              <a:cs typeface="Sylfaen"/>
            </a:endParaRPr>
          </a:p>
          <a:p>
            <a:pPr marL="12700">
              <a:lnSpc>
                <a:spcPct val="100000"/>
              </a:lnSpc>
              <a:spcBef>
                <a:spcPts val="100"/>
              </a:spcBef>
            </a:pPr>
            <a:endParaRPr sz="1200" dirty="0">
              <a:latin typeface="Sylfaen"/>
              <a:cs typeface="Sylfaen"/>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304800" y="304800"/>
            <a:ext cx="9448800" cy="7201972"/>
          </a:xfrm>
        </p:spPr>
        <p:txBody>
          <a:bodyPr/>
          <a:lstStyle/>
          <a:p>
            <a:pPr marL="285750" indent="-285750" algn="l">
              <a:buFont typeface="Wingdings" panose="05000000000000000000" pitchFamily="2" charset="2"/>
              <a:buChar char="§"/>
            </a:pPr>
            <a:r>
              <a:rPr lang="ka-GE" sz="1600" dirty="0" smtClean="0">
                <a:solidFill>
                  <a:srgbClr val="FF0000"/>
                </a:solidFill>
              </a:rPr>
              <a:t>ჯამში, 2018-2021 წლებში, თელავის მუნიციპალიტეტის მასშტაბით განხორციელებული ინფრასტრუქტურული პროექტები:</a:t>
            </a:r>
            <a:r>
              <a:rPr lang="ka-GE" sz="1600" dirty="0">
                <a:solidFill>
                  <a:srgbClr val="FF0000"/>
                </a:solidFill>
              </a:rPr>
              <a:t/>
            </a:r>
            <a:br>
              <a:rPr lang="ka-GE" sz="1600" dirty="0">
                <a:solidFill>
                  <a:srgbClr val="FF0000"/>
                </a:solidFill>
              </a:rPr>
            </a:br>
            <a:r>
              <a:rPr lang="ka-GE" sz="1600" dirty="0" smtClean="0">
                <a:solidFill>
                  <a:srgbClr val="FF0000"/>
                </a:solidFill>
              </a:rPr>
              <a:t/>
            </a:r>
            <a:br>
              <a:rPr lang="ka-GE" sz="1600" dirty="0" smtClean="0">
                <a:solidFill>
                  <a:srgbClr val="FF0000"/>
                </a:solidFill>
              </a:rPr>
            </a:br>
            <a:r>
              <a:rPr lang="ka-GE" sz="1400" dirty="0" smtClean="0"/>
              <a:t>გზის </a:t>
            </a:r>
            <a:r>
              <a:rPr lang="ka-GE" sz="1400" dirty="0"/>
              <a:t>მოწყობა, რეაბილიტაცია, ორმოული და ეკრანული </a:t>
            </a:r>
            <a:r>
              <a:rPr lang="ka-GE" sz="1400" dirty="0" smtClean="0"/>
              <a:t>შეკეთება </a:t>
            </a:r>
            <a:r>
              <a:rPr lang="ka-GE" sz="1400" dirty="0"/>
              <a:t>– </a:t>
            </a:r>
            <a:r>
              <a:rPr lang="ka-GE" sz="1400" dirty="0">
                <a:solidFill>
                  <a:srgbClr val="FF0000"/>
                </a:solidFill>
              </a:rPr>
              <a:t>91 367 </a:t>
            </a:r>
            <a:r>
              <a:rPr lang="ka-GE" sz="1400" dirty="0" smtClean="0"/>
              <a:t>გრძ.მ</a:t>
            </a:r>
            <a:r>
              <a:rPr lang="ka-GE" sz="1400" dirty="0"/>
              <a:t> </a:t>
            </a:r>
            <a:r>
              <a:rPr lang="ka-GE" sz="1400" dirty="0" smtClean="0"/>
              <a:t>- </a:t>
            </a:r>
            <a:br>
              <a:rPr lang="ka-GE" sz="1400" dirty="0" smtClean="0"/>
            </a:br>
            <a:r>
              <a:rPr lang="ka-GE" sz="1400" dirty="0" smtClean="0"/>
              <a:t>საერთო ღირებულება  </a:t>
            </a:r>
            <a:r>
              <a:rPr lang="ka-GE" sz="1400" dirty="0" smtClean="0">
                <a:solidFill>
                  <a:srgbClr val="FF0000"/>
                </a:solidFill>
              </a:rPr>
              <a:t>21 </a:t>
            </a:r>
            <a:r>
              <a:rPr lang="ka-GE" sz="1400" dirty="0">
                <a:solidFill>
                  <a:srgbClr val="FF0000"/>
                </a:solidFill>
              </a:rPr>
              <a:t>754 620.20 </a:t>
            </a:r>
            <a:r>
              <a:rPr lang="ka-GE" sz="1400" dirty="0"/>
              <a:t>ლარი</a:t>
            </a:r>
            <a:r>
              <a:rPr lang="ka-GE" sz="1400" dirty="0" smtClean="0"/>
              <a:t>;</a:t>
            </a:r>
            <a:br>
              <a:rPr lang="ka-GE" sz="1400" dirty="0" smtClean="0"/>
            </a:br>
            <a:r>
              <a:rPr lang="ka-GE" sz="1400" dirty="0"/>
              <a:t/>
            </a:r>
            <a:br>
              <a:rPr lang="ka-GE" sz="1400" dirty="0"/>
            </a:br>
            <a:r>
              <a:rPr lang="ka-GE" sz="1400" dirty="0" smtClean="0"/>
              <a:t>ახალი </a:t>
            </a:r>
            <a:r>
              <a:rPr lang="ka-GE" sz="1400" dirty="0"/>
              <a:t>ჭაბურღილების მოწყობა, </a:t>
            </a:r>
            <a:r>
              <a:rPr lang="ka-GE" sz="1400" dirty="0" smtClean="0"/>
              <a:t>სასმელი </a:t>
            </a:r>
            <a:r>
              <a:rPr lang="ka-GE" sz="1400" dirty="0"/>
              <a:t>წყლის ახალი ქსელის მოწყობა, სათავე-ნაგებობებისა და რეზერვუარების </a:t>
            </a:r>
            <a:r>
              <a:rPr lang="ka-GE" sz="1400" dirty="0" smtClean="0"/>
              <a:t>მოწესრიგება – საერთო ღირებულება  </a:t>
            </a:r>
            <a:r>
              <a:rPr lang="ka-GE" sz="1400" dirty="0">
                <a:solidFill>
                  <a:srgbClr val="FF0000"/>
                </a:solidFill>
              </a:rPr>
              <a:t>4 844 627 </a:t>
            </a:r>
            <a:r>
              <a:rPr lang="ka-GE" sz="1400" dirty="0"/>
              <a:t>ლარი</a:t>
            </a:r>
            <a:r>
              <a:rPr lang="ka-GE" sz="1400" dirty="0" smtClean="0"/>
              <a:t>;</a:t>
            </a:r>
            <a:br>
              <a:rPr lang="ka-GE" sz="1400" dirty="0" smtClean="0"/>
            </a:br>
            <a:r>
              <a:rPr lang="ka-GE" sz="1400" dirty="0"/>
              <a:t/>
            </a:r>
            <a:br>
              <a:rPr lang="ka-GE" sz="1400" dirty="0"/>
            </a:br>
            <a:r>
              <a:rPr lang="ka-GE" sz="1400" dirty="0"/>
              <a:t>გარე-განათება (ახალი ქსელის მოწყობა, არსებულის რეაბილიტაცია) </a:t>
            </a:r>
            <a:r>
              <a:rPr lang="ka-GE" sz="1400" dirty="0" smtClean="0"/>
              <a:t>– საერთო ღირებულება </a:t>
            </a:r>
            <a:r>
              <a:rPr lang="ka-GE" sz="1400" dirty="0" smtClean="0">
                <a:solidFill>
                  <a:srgbClr val="FF0000"/>
                </a:solidFill>
              </a:rPr>
              <a:t>732 </a:t>
            </a:r>
            <a:r>
              <a:rPr lang="ka-GE" sz="1400" dirty="0">
                <a:solidFill>
                  <a:srgbClr val="FF0000"/>
                </a:solidFill>
              </a:rPr>
              <a:t>565 </a:t>
            </a:r>
            <a:r>
              <a:rPr lang="ka-GE" sz="1400" dirty="0"/>
              <a:t>ლარი</a:t>
            </a:r>
            <a:r>
              <a:rPr lang="ka-GE" sz="1400" dirty="0" smtClean="0"/>
              <a:t>;</a:t>
            </a:r>
            <a:br>
              <a:rPr lang="ka-GE" sz="1400" dirty="0" smtClean="0"/>
            </a:br>
            <a:r>
              <a:rPr lang="ka-GE" sz="1400" dirty="0"/>
              <a:t/>
            </a:r>
            <a:br>
              <a:rPr lang="ka-GE" sz="1400" dirty="0"/>
            </a:br>
            <a:r>
              <a:rPr lang="ka-GE" sz="1400" dirty="0"/>
              <a:t>სპორტული ინფრასტრუქტურა (ახალი მინი სტადიონების მოწყობა - 8 მოედანი,  სპორტდარბაზების </a:t>
            </a:r>
            <a:r>
              <a:rPr lang="ka-GE" sz="1400" dirty="0" smtClean="0"/>
              <a:t>რეაბილიტაცია/ტრენაჟორების </a:t>
            </a:r>
            <a:r>
              <a:rPr lang="ka-GE" sz="1400" dirty="0"/>
              <a:t>მოწყობა) </a:t>
            </a:r>
            <a:r>
              <a:rPr lang="ka-GE" sz="1400" dirty="0" smtClean="0"/>
              <a:t>- საერთო ღირებულება </a:t>
            </a:r>
            <a:r>
              <a:rPr lang="ka-GE" sz="1400" dirty="0" smtClean="0">
                <a:solidFill>
                  <a:srgbClr val="FF0000"/>
                </a:solidFill>
              </a:rPr>
              <a:t>1 </a:t>
            </a:r>
            <a:r>
              <a:rPr lang="ka-GE" sz="1400" dirty="0">
                <a:solidFill>
                  <a:srgbClr val="FF0000"/>
                </a:solidFill>
              </a:rPr>
              <a:t>273 518 </a:t>
            </a:r>
            <a:r>
              <a:rPr lang="ka-GE" sz="1400" dirty="0"/>
              <a:t>ლარი</a:t>
            </a:r>
            <a:r>
              <a:rPr lang="ka-GE" sz="1400" dirty="0" smtClean="0"/>
              <a:t>;</a:t>
            </a:r>
            <a:br>
              <a:rPr lang="ka-GE" sz="1400" dirty="0" smtClean="0"/>
            </a:br>
            <a:r>
              <a:rPr lang="ka-GE" sz="1400" dirty="0"/>
              <a:t/>
            </a:r>
            <a:br>
              <a:rPr lang="ka-GE" sz="1400" dirty="0"/>
            </a:br>
            <a:r>
              <a:rPr lang="ka-GE" sz="1400" dirty="0"/>
              <a:t>სკოლამდელი განათლება (არსებული საბავშვო ბაღების რეაბილიტაცია/კეთილმოწყობა</a:t>
            </a:r>
            <a:r>
              <a:rPr lang="ka-GE" sz="1400" dirty="0" smtClean="0"/>
              <a:t>) -   </a:t>
            </a:r>
            <a:br>
              <a:rPr lang="ka-GE" sz="1400" dirty="0" smtClean="0"/>
            </a:br>
            <a:r>
              <a:rPr lang="ka-GE" sz="1400" dirty="0" smtClean="0"/>
              <a:t>საერთო ღირებულება  </a:t>
            </a:r>
            <a:r>
              <a:rPr lang="ka-GE" sz="1400" dirty="0" smtClean="0">
                <a:solidFill>
                  <a:srgbClr val="FF0000"/>
                </a:solidFill>
              </a:rPr>
              <a:t>970 </a:t>
            </a:r>
            <a:r>
              <a:rPr lang="ka-GE" sz="1400" dirty="0">
                <a:solidFill>
                  <a:srgbClr val="FF0000"/>
                </a:solidFill>
              </a:rPr>
              <a:t>419 </a:t>
            </a:r>
            <a:r>
              <a:rPr lang="ka-GE" sz="1400" dirty="0"/>
              <a:t>ლარი</a:t>
            </a:r>
            <a:r>
              <a:rPr lang="ka-GE" sz="1400" dirty="0" smtClean="0"/>
              <a:t>;</a:t>
            </a:r>
            <a:br>
              <a:rPr lang="ka-GE" sz="1400" dirty="0" smtClean="0"/>
            </a:br>
            <a:r>
              <a:rPr lang="ka-GE" sz="1400" dirty="0"/>
              <a:t/>
            </a:r>
            <a:br>
              <a:rPr lang="ka-GE" sz="1400" dirty="0"/>
            </a:br>
            <a:r>
              <a:rPr lang="ka-GE" sz="1400" dirty="0"/>
              <a:t>სკოლები (მცირე სარეაბილიტაცო სამუშაოები) </a:t>
            </a:r>
            <a:r>
              <a:rPr lang="ka-GE" sz="1400" dirty="0" smtClean="0"/>
              <a:t>- საერთო ღირებულება - </a:t>
            </a:r>
            <a:r>
              <a:rPr lang="ka-GE" sz="1400" dirty="0" smtClean="0">
                <a:solidFill>
                  <a:srgbClr val="FF0000"/>
                </a:solidFill>
              </a:rPr>
              <a:t>1 </a:t>
            </a:r>
            <a:r>
              <a:rPr lang="ka-GE" sz="1400" dirty="0">
                <a:solidFill>
                  <a:srgbClr val="FF0000"/>
                </a:solidFill>
              </a:rPr>
              <a:t>355 293 </a:t>
            </a:r>
            <a:r>
              <a:rPr lang="ka-GE" sz="1400" dirty="0"/>
              <a:t>ლარი</a:t>
            </a:r>
            <a:r>
              <a:rPr lang="ka-GE" sz="1400" dirty="0" smtClean="0"/>
              <a:t>;</a:t>
            </a:r>
            <a:br>
              <a:rPr lang="ka-GE" sz="1400" dirty="0" smtClean="0"/>
            </a:br>
            <a:r>
              <a:rPr lang="ka-GE" sz="1400" dirty="0"/>
              <a:t/>
            </a:r>
            <a:br>
              <a:rPr lang="ka-GE" sz="1400" dirty="0"/>
            </a:br>
            <a:r>
              <a:rPr lang="ka-GE" sz="1400" dirty="0"/>
              <a:t>ამბულატორიები (</a:t>
            </a:r>
            <a:r>
              <a:rPr lang="ka-GE" sz="1400" dirty="0" smtClean="0"/>
              <a:t>6 ამბულატორიის </a:t>
            </a:r>
            <a:r>
              <a:rPr lang="ka-GE" sz="1400" dirty="0"/>
              <a:t>რეაბილიტაცია - </a:t>
            </a:r>
            <a:r>
              <a:rPr lang="ka-GE" sz="1400" dirty="0">
                <a:solidFill>
                  <a:srgbClr val="FF0000"/>
                </a:solidFill>
              </a:rPr>
              <a:t>124 085 </a:t>
            </a:r>
            <a:r>
              <a:rPr lang="ka-GE" sz="1400" dirty="0" smtClean="0"/>
              <a:t>/ 1 ამბულატორიის მშენებლობა - </a:t>
            </a:r>
            <a:br>
              <a:rPr lang="ka-GE" sz="1400" dirty="0" smtClean="0"/>
            </a:br>
            <a:r>
              <a:rPr lang="ka-GE" sz="1400" dirty="0" smtClean="0">
                <a:solidFill>
                  <a:srgbClr val="FF0000"/>
                </a:solidFill>
              </a:rPr>
              <a:t>77 </a:t>
            </a:r>
            <a:r>
              <a:rPr lang="ka-GE" sz="1400" dirty="0">
                <a:solidFill>
                  <a:srgbClr val="FF0000"/>
                </a:solidFill>
              </a:rPr>
              <a:t>743</a:t>
            </a:r>
            <a:r>
              <a:rPr lang="ka-GE" sz="1400" dirty="0"/>
              <a:t>) </a:t>
            </a:r>
            <a:r>
              <a:rPr lang="ka-GE" sz="1400" dirty="0" smtClean="0"/>
              <a:t> - საერთო ღირებულება  - </a:t>
            </a:r>
            <a:r>
              <a:rPr lang="ka-GE" sz="1400" dirty="0" smtClean="0">
                <a:solidFill>
                  <a:srgbClr val="FF0000"/>
                </a:solidFill>
              </a:rPr>
              <a:t>201 </a:t>
            </a:r>
            <a:r>
              <a:rPr lang="ka-GE" sz="1400" dirty="0">
                <a:solidFill>
                  <a:srgbClr val="FF0000"/>
                </a:solidFill>
              </a:rPr>
              <a:t>828 </a:t>
            </a:r>
            <a:r>
              <a:rPr lang="ka-GE" sz="1400" dirty="0"/>
              <a:t>ლარი</a:t>
            </a:r>
            <a:r>
              <a:rPr lang="ka-GE" sz="1400" dirty="0" smtClean="0"/>
              <a:t>;</a:t>
            </a:r>
            <a:br>
              <a:rPr lang="ka-GE" sz="1400" dirty="0" smtClean="0"/>
            </a:br>
            <a:r>
              <a:rPr lang="ka-GE" sz="1400" dirty="0"/>
              <a:t/>
            </a:r>
            <a:br>
              <a:rPr lang="ka-GE" sz="1400" dirty="0"/>
            </a:br>
            <a:r>
              <a:rPr lang="ka-GE" sz="1400" dirty="0"/>
              <a:t>შენობა-ნაგებობა (ფასადების რეაბილიტაცია</a:t>
            </a:r>
            <a:r>
              <a:rPr lang="ka-GE" sz="1400" dirty="0" smtClean="0"/>
              <a:t>) - საერთო ღირებულება -  </a:t>
            </a:r>
            <a:r>
              <a:rPr lang="ka-GE" sz="1400" dirty="0">
                <a:solidFill>
                  <a:srgbClr val="FF0000"/>
                </a:solidFill>
              </a:rPr>
              <a:t>2 131 681.98 </a:t>
            </a:r>
            <a:r>
              <a:rPr lang="ka-GE" sz="1400" dirty="0"/>
              <a:t>ლარი; </a:t>
            </a:r>
            <a:r>
              <a:rPr lang="ka-GE" sz="1400" dirty="0" smtClean="0"/>
              <a:t/>
            </a:r>
            <a:br>
              <a:rPr lang="ka-GE" sz="1400" dirty="0" smtClean="0"/>
            </a:br>
            <a:r>
              <a:rPr lang="ka-GE" sz="1400" dirty="0"/>
              <a:t/>
            </a:r>
            <a:br>
              <a:rPr lang="ka-GE" sz="1400" dirty="0"/>
            </a:br>
            <a:r>
              <a:rPr lang="ka-GE" sz="1400" dirty="0"/>
              <a:t>კულტურისა და დასვენების ობიექტები (მოწყობა/რეაბილიტაცია) </a:t>
            </a:r>
            <a:r>
              <a:rPr lang="ka-GE" sz="1400" dirty="0" smtClean="0"/>
              <a:t>-  საერთო ღირებულება - </a:t>
            </a:r>
            <a:r>
              <a:rPr lang="ka-GE" sz="1400" dirty="0" smtClean="0">
                <a:solidFill>
                  <a:srgbClr val="FF0000"/>
                </a:solidFill>
              </a:rPr>
              <a:t>730 </a:t>
            </a:r>
            <a:r>
              <a:rPr lang="ka-GE" sz="1400" dirty="0">
                <a:solidFill>
                  <a:srgbClr val="FF0000"/>
                </a:solidFill>
              </a:rPr>
              <a:t>225</a:t>
            </a:r>
            <a:r>
              <a:rPr lang="ka-GE" sz="1400" dirty="0"/>
              <a:t> ლარი</a:t>
            </a:r>
            <a:r>
              <a:rPr lang="ka-GE" sz="1400" dirty="0" smtClean="0"/>
              <a:t>;</a:t>
            </a:r>
            <a:br>
              <a:rPr lang="ka-GE" sz="1400" dirty="0" smtClean="0"/>
            </a:br>
            <a:r>
              <a:rPr lang="ka-GE" sz="1400" dirty="0"/>
              <a:t/>
            </a:r>
            <a:br>
              <a:rPr lang="ka-GE" sz="1400" dirty="0"/>
            </a:br>
            <a:r>
              <a:rPr lang="ka-GE" sz="1400" dirty="0"/>
              <a:t>სტიქიის შედეგების სალიკვიდაციო სამუშაოები - </a:t>
            </a:r>
            <a:r>
              <a:rPr lang="ka-GE" sz="1400" dirty="0" smtClean="0"/>
              <a:t>საერთო ღირებულება - </a:t>
            </a:r>
            <a:r>
              <a:rPr lang="ka-GE" sz="1400" dirty="0" smtClean="0">
                <a:solidFill>
                  <a:srgbClr val="FF0000"/>
                </a:solidFill>
              </a:rPr>
              <a:t>5 </a:t>
            </a:r>
            <a:r>
              <a:rPr lang="ka-GE" sz="1400" dirty="0">
                <a:solidFill>
                  <a:srgbClr val="FF0000"/>
                </a:solidFill>
              </a:rPr>
              <a:t>227 926 </a:t>
            </a:r>
            <a:r>
              <a:rPr lang="ka-GE" sz="1400" dirty="0"/>
              <a:t>ლარი</a:t>
            </a:r>
            <a:r>
              <a:rPr lang="ka-GE" sz="1400" dirty="0" smtClean="0"/>
              <a:t>;</a:t>
            </a:r>
            <a:br>
              <a:rPr lang="ka-GE" sz="1400" dirty="0" smtClean="0"/>
            </a:br>
            <a:r>
              <a:rPr lang="ka-GE" sz="1400" dirty="0"/>
              <a:t/>
            </a:r>
            <a:br>
              <a:rPr lang="ka-GE" sz="1400" dirty="0"/>
            </a:br>
            <a:r>
              <a:rPr lang="ka-GE" sz="1400" dirty="0"/>
              <a:t>სტიქიის პრევენციის სამუშაოები </a:t>
            </a:r>
            <a:r>
              <a:rPr lang="ka-GE" sz="1400" dirty="0" smtClean="0"/>
              <a:t>-  საერთო ღირებულება - </a:t>
            </a:r>
            <a:r>
              <a:rPr lang="ka-GE" sz="1400" dirty="0" smtClean="0">
                <a:solidFill>
                  <a:srgbClr val="FF0000"/>
                </a:solidFill>
              </a:rPr>
              <a:t>535 </a:t>
            </a:r>
            <a:r>
              <a:rPr lang="ka-GE" sz="1400" dirty="0">
                <a:solidFill>
                  <a:srgbClr val="FF0000"/>
                </a:solidFill>
              </a:rPr>
              <a:t>273</a:t>
            </a:r>
            <a:r>
              <a:rPr lang="ka-GE" sz="1400" dirty="0"/>
              <a:t> ლარი</a:t>
            </a:r>
            <a:r>
              <a:rPr lang="ka-GE" sz="1400" dirty="0" smtClean="0"/>
              <a:t>;</a:t>
            </a:r>
            <a:br>
              <a:rPr lang="ka-GE" sz="1400" dirty="0" smtClean="0"/>
            </a:br>
            <a:r>
              <a:rPr lang="ka-GE" sz="1400" dirty="0"/>
              <a:t/>
            </a:r>
            <a:br>
              <a:rPr lang="ka-GE" sz="1400" dirty="0"/>
            </a:br>
            <a:r>
              <a:rPr lang="ka-GE" sz="1400" dirty="0"/>
              <a:t>ბინათმესაკუთრეთა ამხანანაგობების თანადაფინანსება - </a:t>
            </a:r>
            <a:r>
              <a:rPr lang="ka-GE" sz="1400" dirty="0" smtClean="0"/>
              <a:t>საერთო ღირებულება - </a:t>
            </a:r>
            <a:r>
              <a:rPr lang="ka-GE" sz="1400" dirty="0" smtClean="0">
                <a:solidFill>
                  <a:srgbClr val="FF0000"/>
                </a:solidFill>
              </a:rPr>
              <a:t>566 </a:t>
            </a:r>
            <a:r>
              <a:rPr lang="ka-GE" sz="1400" dirty="0">
                <a:solidFill>
                  <a:srgbClr val="FF0000"/>
                </a:solidFill>
              </a:rPr>
              <a:t>947.21 </a:t>
            </a:r>
            <a:r>
              <a:rPr lang="ka-GE" sz="1400" dirty="0"/>
              <a:t>ლარი</a:t>
            </a:r>
            <a:br>
              <a:rPr lang="ka-GE" sz="1400" dirty="0"/>
            </a:br>
            <a:r>
              <a:rPr lang="ka-GE" sz="1400" dirty="0"/>
              <a:t/>
            </a:r>
            <a:br>
              <a:rPr lang="ka-GE" sz="1400" dirty="0"/>
            </a:br>
            <a:endParaRPr lang="en-US" sz="1400" dirty="0"/>
          </a:p>
        </p:txBody>
      </p:sp>
    </p:spTree>
    <p:extLst>
      <p:ext uri="{BB962C8B-B14F-4D97-AF65-F5344CB8AC3E}">
        <p14:creationId xmlns:p14="http://schemas.microsoft.com/office/powerpoint/2010/main" val="1528371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376</TotalTime>
  <Words>2597</Words>
  <Application>Microsoft Office PowerPoint</Application>
  <PresentationFormat>Custom</PresentationFormat>
  <Paragraphs>362</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Calibri Light</vt:lpstr>
      <vt:lpstr>Sylfaen</vt:lpstr>
      <vt:lpstr>Times New Roman</vt:lpstr>
      <vt:lpstr>Wingdings</vt:lpstr>
      <vt:lpstr>Office Theme</vt:lpstr>
      <vt:lpstr>თელავის მუნიციპალიტეტის მერის შოთა ნარეკლიშვილის</vt:lpstr>
      <vt:lpstr>ინფრასტრუქტურის, სივრცითი მოწყობის, მშენებლობის, არქიტექტურისა და ძეგლთა დაცვის სამსახური  გზები  2021 წელს ახალი ასფალტის საფარი დაეგო ქალაქ თელავში:  სოხუმის ქუჩა (633 გრძ.მ)- პროექტის ღირებულება 228 636 ლარი; მეგობრობის ქუჩა (450 გრძ.მ) - პროექტის ღირებულება -  229 303 ლარი; აბანოს ქუჩის I შესახვევი (120 გრძ.მ) - პროექტის ღირებულება 78 352 ლარი;  ლეონიძის ჩიხი - (104 გრძ.მ) - პროექტის ღირებულება - 58 719 ლარი   ბარათაშვილის ქუჩა (170 გრძ.მ) - ღირებულება - 62 540 ლარი    მოასფალტდა შიდა საუბნო და ცენტრალური გზები თელავის მუნიციპალიტეტის სოფლებში:  კურდღელაურის შიდა საუბნო გზა (400 გრძ.მ.) - ღირებულება 183 575 ლარი ბუშეტის შიდა საუბნო გზა (300 გრძ.მ.) - ღირებულება 103 314 ლარი   ამჟამად მიმდინარეობს:  ქ.თელავში მრავალბინიანი საცხოვრებელი კორპუსების ეზოების კეთილმოწყობა პროექტის სრული ღირებულება - 3 304 037 ლარი;   თელავში ლეონიძის ქუჩის სარეაბილიტაციო სამუშაოები (640 გრძ.მ) -პროექტის სრული ღირებულებაა - 1 011 483 ლარი; თელავში იაშვილის ქუჩის რეაბილიტაცია - (200მ) - პროექტის ღირებულება - 54 280 ლარი თელავში, ჭონქაძის III შესახვევის სარეაბილიტაციო სამუშაოები - (190 გრძმ) - პროექტის ღირებულება  - 114 411 ლარი წინანდლის შიდა საუბნო გზის რეაბილიტაცია (2200 გრძ.მ) სრული ღირებულება - 999 900 ლარი   </vt:lpstr>
      <vt:lpstr>PowerPoint Presentation</vt:lpstr>
      <vt:lpstr>PowerPoint Presentation</vt:lpstr>
      <vt:lpstr>გარე განათება   სოფლის მხარდაჭერის პროგრამით მუნიციპალიტეტის შემდეგ სოფლებში მოეწყო ახალი გარე განათების ქსელი:  აკურა (გრძ.მ) ღირებულება - 29904,92 ლარი; ბუშეტი (გრძ.მ) ღირებულება - 29851,06 ლარი; ვარდისუბანი (გრძ.მ) ღირებულება - 29887,75 ლარი; კობაძე (გრძ.მ) ღირებულება - 14887,59 ლარი; იყალთო (გრძ.მ) ღირებულება - 29864,7 ლარი; ლალისყური (გრძ.მ) ღირებულება - 12819,68 ლარი; რუისპირი (გრძ.მ) ღირებულება - 29889,49 ლარი; ახატელი (გრძ.მ) ღირებულება - 17870,99 ლარი; ფშაველი (გრძ.მ) ღრიებულება - 29840,87 ლარი; ლეჩური (გრძ.მ) ღირებულება - 4884,75 ლარი; ქვ.ხოდაშენი (გრძ.მ) ღირებულება - 29882,33 ლარი; ყარაჯალა (გრძ.მ) ღირებულება - 29877,9 ლარი; წინანდალი (გრძ.მ) ღირებულება - 29873,82 ლარი  სასმელი წყალი  გულგულის წყალმომარაგების შიდა ქსელის რეაბილიტაცია (8000 გრძ.მ) - ღირებულება - 183 341 ლარი  სოფელ იყალთოში ახალი ჭაბურღილის მოწყობა - პროექტის ღირებულება - 147 719 ლარი  კონდოლში ჭაბურღილებისა და სასმელი წყლის ქსელების რეაბილიტაცია (2 000მ) - პროექტის ღირებულება - 519 032 ლარი  შალაურსა და ვარდისუბანში ახალი ჭაბურღილის მოწყობა, წინანდალში არსებული ჭაბურღილის აღდგენის/გაწმენდის სამუშაოები - პროექტის ღირებულება - 330 610 ლარი   იყალთოში (N2) ახალი ჭაბურღილის მოწყობა - პროექტის ღირებულება - 128 132 ლარი;  რუისპირში (N1) ახალი ჭაბურღილის მოწყობა - პროექტის ღირებულება 141 178 ლარი  გულგულაში სასმელი წყლის არსებული ჭაბურღილის გაწმენდა - პროექტის ღირებულება - 4854.04 ლარი;  მიმდინარე სოფელ შალაურში სასმელი წყლის რეზერვუარის და სადაწნეო კოშკის მოწყობის სამუშაოება - ღირებულება - 47200 ლარი   </vt:lpstr>
      <vt:lpstr>PowerPoint Presentation</vt:lpstr>
      <vt:lpstr>PowerPoint Presentation</vt:lpstr>
      <vt:lpstr>PowerPoint Presentation</vt:lpstr>
      <vt:lpstr>ჯამში, 2018-2021 წლებში, თელავის მუნიციპალიტეტის მასშტაბით განხორციელებული ინფრასტრუქტურული პროექტები:  გზის მოწყობა, რეაბილიტაცია, ორმოული და ეკრანული შეკეთება – 91 367 გრძ.მ -  საერთო ღირებულება  21 754 620.20 ლარი;  ახალი ჭაბურღილების მოწყობა, სასმელი წყლის ახალი ქსელის მოწყობა, სათავე-ნაგებობებისა და რეზერვუარების მოწესრიგება – საერთო ღირებულება  4 844 627 ლარი;  გარე-განათება (ახალი ქსელის მოწყობა, არსებულის რეაბილიტაცია) – საერთო ღირებულება 732 565 ლარი;  სპორტული ინფრასტრუქტურა (ახალი მინი სტადიონების მოწყობა - 8 მოედანი,  სპორტდარბაზების რეაბილიტაცია/ტრენაჟორების მოწყობა) - საერთო ღირებულება 1 273 518 ლარი;  სკოლამდელი განათლება (არსებული საბავშვო ბაღების რეაბილიტაცია/კეთილმოწყობა) -    საერთო ღირებულება  970 419 ლარი;  სკოლები (მცირე სარეაბილიტაცო სამუშაოები) - საერთო ღირებულება - 1 355 293 ლარი;  ამბულატორიები (6 ამბულატორიის რეაბილიტაცია - 124 085 / 1 ამბულატორიის მშენებლობა -  77 743)  - საერთო ღირებულება  - 201 828 ლარი;  შენობა-ნაგებობა (ფასადების რეაბილიტაცია) - საერთო ღირებულება -  2 131 681.98 ლარი;   კულტურისა და დასვენების ობიექტები (მოწყობა/რეაბილიტაცია) -  საერთო ღირებულება - 730 225 ლარი;  სტიქიის შედეგების სალიკვიდაციო სამუშაოები - საერთო ღირებულება - 5 227 926 ლარი;  სტიქიის პრევენციის სამუშაოები -  საერთო ღირებულება - 535 273 ლარი;  ბინათმესაკუთრეთა ამხანანაგობების თანადაფინანსება - საერთო ღირებულება - 566 947.21 ლარი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თელავის მუნიციპალიტეტის მერის შოთა ნარეკლიშვილის</dc:title>
  <dc:creator>Nona Gogatishvili</dc:creator>
  <cp:lastModifiedBy>Natia Nanashvili</cp:lastModifiedBy>
  <cp:revision>71</cp:revision>
  <dcterms:created xsi:type="dcterms:W3CDTF">2021-09-27T11:54:16Z</dcterms:created>
  <dcterms:modified xsi:type="dcterms:W3CDTF">2021-09-30T06:57:27Z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2020-12-31T00:00:00Z</vt:filetime>
  </property>
  <property fmtid="{D5CDD505-2E9C-101B-9397-08002B2CF9AE}" pid="3" name="Creator">
    <vt:lpwstr>Microsoft® Word 2013</vt:lpwstr>
  </property>
  <property fmtid="{D5CDD505-2E9C-101B-9397-08002B2CF9AE}" pid="4" name="LastSaved">
    <vt:filetime>2021-09-27T00:00:00Z</vt:filetime>
  </property>
</Properties>
</file>